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17"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9999FF"/>
    <a:srgbClr val="6666F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5C63E2-B682-4C39-9E5C-E23990B5D660}" v="22" dt="2023-07-18T23:11:00.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1404" y="54"/>
      </p:cViewPr>
      <p:guideLst>
        <p:guide orient="horz" pos="1817"/>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EE5645-270F-4981-81B4-8D3247354A56}" type="datetimeFigureOut">
              <a:rPr lang="en-NZ" smtClean="0"/>
              <a:t>27/07/2023</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7D8538-8A80-4378-A247-8E12F12F05C5}" type="slidenum">
              <a:rPr lang="en-NZ" smtClean="0"/>
              <a:t>‹#›</a:t>
            </a:fld>
            <a:endParaRPr lang="en-NZ"/>
          </a:p>
        </p:txBody>
      </p:sp>
    </p:spTree>
    <p:extLst>
      <p:ext uri="{BB962C8B-B14F-4D97-AF65-F5344CB8AC3E}">
        <p14:creationId xmlns:p14="http://schemas.microsoft.com/office/powerpoint/2010/main" val="3145605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E7D8538-8A80-4378-A247-8E12F12F05C5}" type="slidenum">
              <a:rPr lang="en-NZ" smtClean="0"/>
              <a:t>1</a:t>
            </a:fld>
            <a:endParaRPr lang="en-NZ"/>
          </a:p>
        </p:txBody>
      </p:sp>
    </p:spTree>
    <p:extLst>
      <p:ext uri="{BB962C8B-B14F-4D97-AF65-F5344CB8AC3E}">
        <p14:creationId xmlns:p14="http://schemas.microsoft.com/office/powerpoint/2010/main" val="426576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p>
        </p:txBody>
      </p:sp>
      <p:sp>
        <p:nvSpPr>
          <p:cNvPr id="4" name="Date Placeholder 3"/>
          <p:cNvSpPr>
            <a:spLocks noGrp="1"/>
          </p:cNvSpPr>
          <p:nvPr>
            <p:ph type="dt" sz="half" idx="10"/>
          </p:nvPr>
        </p:nvSpPr>
        <p:spPr/>
        <p:txBody>
          <a:bodyPr/>
          <a:lstStyle/>
          <a:p>
            <a:fld id="{67D3C065-40C2-48D0-B023-2C5790DFD593}" type="datetimeFigureOut">
              <a:rPr lang="en-NZ" smtClean="0"/>
              <a:t>27/07/2023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61465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27/07/2023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83846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27/07/2023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031451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D3C065-40C2-48D0-B023-2C5790DFD593}" type="datetimeFigureOut">
              <a:rPr lang="en-NZ" smtClean="0"/>
              <a:t>27/07/2023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6508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D3C065-40C2-48D0-B023-2C5790DFD593}" type="datetimeFigureOut">
              <a:rPr lang="en-NZ" smtClean="0"/>
              <a:t>27/07/2023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67333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D3C065-40C2-48D0-B023-2C5790DFD593}" type="datetimeFigureOut">
              <a:rPr lang="en-NZ" smtClean="0"/>
              <a:t>27/07/2023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323496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D3C065-40C2-48D0-B023-2C5790DFD593}" type="datetimeFigureOut">
              <a:rPr lang="en-NZ" smtClean="0"/>
              <a:t>27/07/2023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2436890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D3C065-40C2-48D0-B023-2C5790DFD593}" type="datetimeFigureOut">
              <a:rPr lang="en-NZ" smtClean="0"/>
              <a:t>27/07/2023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415312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3C065-40C2-48D0-B023-2C5790DFD593}" type="datetimeFigureOut">
              <a:rPr lang="en-NZ" smtClean="0"/>
              <a:t>27/07/2023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402657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7D3C065-40C2-48D0-B023-2C5790DFD593}" type="datetimeFigureOut">
              <a:rPr lang="en-NZ" smtClean="0"/>
              <a:t>27/07/2023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274616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67D3C065-40C2-48D0-B023-2C5790DFD593}" type="datetimeFigureOut">
              <a:rPr lang="en-NZ" smtClean="0"/>
              <a:t>27/07/2023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C00CFD-3D58-4A54-9DCB-E15C5D3B4D52}" type="slidenum">
              <a:rPr lang="en-NZ" smtClean="0"/>
              <a:t>‹#›</a:t>
            </a:fld>
            <a:endParaRPr lang="en-NZ"/>
          </a:p>
        </p:txBody>
      </p:sp>
    </p:spTree>
    <p:extLst>
      <p:ext uri="{BB962C8B-B14F-4D97-AF65-F5344CB8AC3E}">
        <p14:creationId xmlns:p14="http://schemas.microsoft.com/office/powerpoint/2010/main" val="1161389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7D3C065-40C2-48D0-B023-2C5790DFD593}" type="datetimeFigureOut">
              <a:rPr lang="en-NZ" smtClean="0"/>
              <a:t>27/07/2023</a:t>
            </a:fld>
            <a:endParaRPr lang="en-NZ"/>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EC00CFD-3D58-4A54-9DCB-E15C5D3B4D52}" type="slidenum">
              <a:rPr lang="en-NZ" smtClean="0"/>
              <a:t>‹#›</a:t>
            </a:fld>
            <a:endParaRPr lang="en-NZ"/>
          </a:p>
        </p:txBody>
      </p:sp>
    </p:spTree>
    <p:extLst>
      <p:ext uri="{BB962C8B-B14F-4D97-AF65-F5344CB8AC3E}">
        <p14:creationId xmlns:p14="http://schemas.microsoft.com/office/powerpoint/2010/main" val="3719381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rcid.org/0000-0003-3526-0091" TargetMode="External"/><Relationship Id="rId3" Type="http://schemas.openxmlformats.org/officeDocument/2006/relationships/hyperlink" Target="https://www.massey.ac.nz/massey/expertise/profile.cfm?stref=748712" TargetMode="External"/><Relationship Id="rId7" Type="http://schemas.openxmlformats.org/officeDocument/2006/relationships/hyperlink" Target="mailto:L.TeMorenga@massey.ac.n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massey.ac.nz/massey/expertise/college-staff-lists/college-of-health/staff/staff_home.cfm?stref=307422" TargetMode="External"/><Relationship Id="rId5" Type="http://schemas.openxmlformats.org/officeDocument/2006/relationships/hyperlink" Target="https://orcid.org/0000-0002-9594-1844" TargetMode="External"/><Relationship Id="rId10" Type="http://schemas.openxmlformats.org/officeDocument/2006/relationships/hyperlink" Target="https://www.healthcoalition.org.nz/resources/" TargetMode="External"/><Relationship Id="rId4" Type="http://schemas.openxmlformats.org/officeDocument/2006/relationships/hyperlink" Target="mailto:N.Renall@massey.ac.nz" TargetMode="External"/><Relationship Id="rId9" Type="http://schemas.openxmlformats.org/officeDocument/2006/relationships/hyperlink" Target="https://www.healthcoalition.org.nz/wp-content/uploads/2023/07/HCA-New-Prevention-Brief.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Box 8">
            <a:extLst>
              <a:ext uri="{FF2B5EF4-FFF2-40B4-BE49-F238E27FC236}">
                <a16:creationId xmlns:a16="http://schemas.microsoft.com/office/drawing/2014/main" id="{5C2B2A7B-E53E-D52C-4DA4-09DA85838A7D}"/>
              </a:ext>
            </a:extLst>
          </p:cNvPr>
          <p:cNvSpPr txBox="1">
            <a:spLocks noChangeArrowheads="1"/>
          </p:cNvSpPr>
          <p:nvPr/>
        </p:nvSpPr>
        <p:spPr bwMode="auto">
          <a:xfrm>
            <a:off x="6565581" y="753228"/>
            <a:ext cx="2901410" cy="318084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186690" indent="-186690" algn="just">
              <a:spcBef>
                <a:spcPts val="5"/>
              </a:spcBef>
              <a:buSzPts val="1200"/>
              <a:buFont typeface="Symbol" panose="05050102010706020507" pitchFamily="18" charset="2"/>
              <a:buChar char=""/>
            </a:pPr>
            <a:r>
              <a:rPr lang="en-US" sz="1100" dirty="0">
                <a:latin typeface="Calibri" panose="020F0502020204030204" pitchFamily="34" charset="0"/>
              </a:rPr>
              <a:t>Public health messaging promoting adequate intakes are insufficient if </a:t>
            </a:r>
            <a:r>
              <a:rPr lang="en-US" sz="1100" dirty="0" err="1">
                <a:latin typeface="Calibri" panose="020F0502020204030204" pitchFamily="34" charset="0"/>
              </a:rPr>
              <a:t>neighbourhoods</a:t>
            </a:r>
            <a:r>
              <a:rPr lang="en-US" sz="1100" dirty="0">
                <a:latin typeface="Calibri" panose="020F0502020204030204" pitchFamily="34" charset="0"/>
              </a:rPr>
              <a:t> are </a:t>
            </a:r>
            <a:r>
              <a:rPr lang="en-US" sz="1100" dirty="0" err="1">
                <a:latin typeface="Calibri" panose="020F0502020204030204" pitchFamily="34" charset="0"/>
              </a:rPr>
              <a:t>characterised</a:t>
            </a:r>
            <a:r>
              <a:rPr lang="en-US" sz="1100" dirty="0">
                <a:latin typeface="Calibri" panose="020F0502020204030204" pitchFamily="34" charset="0"/>
              </a:rPr>
              <a:t> by fast-food outlets and people have inadequate incomes to adhere to dietary guidelines due to the rising cost of food.</a:t>
            </a:r>
            <a:endParaRPr lang="en-NZ" sz="1100" dirty="0">
              <a:latin typeface="Calibri" panose="020F0502020204030204" pitchFamily="34" charset="0"/>
            </a:endParaRPr>
          </a:p>
          <a:p>
            <a:pPr marL="186690" indent="-186690" algn="just">
              <a:spcBef>
                <a:spcPts val="5"/>
              </a:spcBef>
              <a:buSzPts val="1200"/>
              <a:buFont typeface="Symbol" panose="05050102010706020507" pitchFamily="18" charset="2"/>
              <a:buChar char=""/>
            </a:pPr>
            <a:r>
              <a:rPr lang="en-US" sz="1100" dirty="0">
                <a:latin typeface="Calibri" panose="020F0502020204030204" pitchFamily="34" charset="0"/>
              </a:rPr>
              <a:t>If we want people to eat healthier food, we urgently need to address the high cost of this food. </a:t>
            </a:r>
            <a:endParaRPr lang="en-NZ" sz="1100" dirty="0">
              <a:latin typeface="Calibri" panose="020F0502020204030204" pitchFamily="34" charset="0"/>
            </a:endParaRPr>
          </a:p>
          <a:p>
            <a:pPr marL="186690" indent="-186690" algn="just">
              <a:spcBef>
                <a:spcPts val="5"/>
              </a:spcBef>
              <a:buSzPts val="1200"/>
              <a:buFont typeface="Symbol" panose="05050102010706020507" pitchFamily="18" charset="2"/>
              <a:buChar char=""/>
            </a:pPr>
            <a:r>
              <a:rPr lang="en-US" sz="1100" dirty="0">
                <a:latin typeface="Calibri" panose="020F0502020204030204" pitchFamily="34" charset="0"/>
              </a:rPr>
              <a:t>Healthy food needs to be readily available and accessible for all communities.  </a:t>
            </a:r>
            <a:endParaRPr lang="en-NZ" sz="1100" dirty="0">
              <a:latin typeface="Calibri" panose="020F0502020204030204" pitchFamily="34" charset="0"/>
            </a:endParaRPr>
          </a:p>
          <a:p>
            <a:pPr marL="186690" indent="-186690" algn="just">
              <a:spcBef>
                <a:spcPts val="5"/>
              </a:spcBef>
              <a:buSzPts val="1200"/>
              <a:buFont typeface="Symbol" panose="05050102010706020507" pitchFamily="18" charset="2"/>
              <a:buChar char=""/>
            </a:pPr>
            <a:r>
              <a:rPr lang="en-US" sz="1100" dirty="0">
                <a:latin typeface="Calibri" panose="020F0502020204030204" pitchFamily="34" charset="0"/>
              </a:rPr>
              <a:t>Policy efforts need to target fiscal levers to reduce the cost of healthy food e.g., reductions in taxes on healthy foods </a:t>
            </a:r>
            <a:r>
              <a:rPr lang="en-US" sz="1100" dirty="0" err="1">
                <a:latin typeface="Calibri" panose="020F0502020204030204" pitchFamily="34" charset="0"/>
              </a:rPr>
              <a:t>subsidised</a:t>
            </a:r>
            <a:r>
              <a:rPr lang="en-US" sz="1100" dirty="0">
                <a:latin typeface="Calibri" panose="020F0502020204030204" pitchFamily="34" charset="0"/>
              </a:rPr>
              <a:t> by levies on sugary drinks and unhealthy foods.</a:t>
            </a:r>
            <a:endParaRPr lang="en-NZ" sz="1100" dirty="0">
              <a:latin typeface="Calibri" panose="020F0502020204030204" pitchFamily="34" charset="0"/>
            </a:endParaRPr>
          </a:p>
          <a:p>
            <a:pPr marL="186690" indent="-186690" algn="just">
              <a:spcBef>
                <a:spcPts val="5"/>
              </a:spcBef>
              <a:buSzPts val="1200"/>
              <a:buFont typeface="Symbol" panose="05050102010706020507" pitchFamily="18" charset="2"/>
              <a:buChar char=""/>
            </a:pPr>
            <a:r>
              <a:rPr lang="en-US" sz="1100" dirty="0">
                <a:latin typeface="Calibri" panose="020F0502020204030204" pitchFamily="34" charset="0"/>
              </a:rPr>
              <a:t>Encourage manufacturers to produce processed foods that contain more naturally occurring dietary </a:t>
            </a:r>
            <a:r>
              <a:rPr lang="en-US" sz="1100" dirty="0" err="1">
                <a:latin typeface="Calibri" panose="020F0502020204030204" pitchFamily="34" charset="0"/>
              </a:rPr>
              <a:t>fibre</a:t>
            </a:r>
            <a:r>
              <a:rPr lang="en-US" sz="1100" dirty="0">
                <a:latin typeface="Calibri" panose="020F0502020204030204" pitchFamily="34" charset="0"/>
              </a:rPr>
              <a:t>, along with lower levels of </a:t>
            </a:r>
            <a:r>
              <a:rPr lang="en-NZ" sz="1100" dirty="0">
                <a:latin typeface="Calibri" panose="020F0502020204030204" pitchFamily="34" charset="0"/>
              </a:rPr>
              <a:t>added sugar, salt, and/or saturated fats.</a:t>
            </a:r>
          </a:p>
          <a:p>
            <a:r>
              <a:rPr lang="en-US" sz="1100" dirty="0">
                <a:latin typeface="Calibri" panose="020F0502020204030204" pitchFamily="34" charset="0"/>
              </a:rPr>
              <a:t> </a:t>
            </a:r>
            <a:endParaRPr lang="en-NZ" sz="1100" dirty="0">
              <a:latin typeface="Calibri" panose="020F0502020204030204" pitchFamily="34" charset="0"/>
            </a:endParaRPr>
          </a:p>
        </p:txBody>
      </p:sp>
      <p:sp>
        <p:nvSpPr>
          <p:cNvPr id="15" name="TextBox 14">
            <a:extLst>
              <a:ext uri="{FF2B5EF4-FFF2-40B4-BE49-F238E27FC236}">
                <a16:creationId xmlns:a16="http://schemas.microsoft.com/office/drawing/2014/main" id="{6360C0A9-4792-2EEB-6DEF-B31AD5434182}"/>
              </a:ext>
            </a:extLst>
          </p:cNvPr>
          <p:cNvSpPr txBox="1"/>
          <p:nvPr/>
        </p:nvSpPr>
        <p:spPr>
          <a:xfrm>
            <a:off x="294575" y="5090623"/>
            <a:ext cx="6007848" cy="938719"/>
          </a:xfrm>
          <a:prstGeom prst="rect">
            <a:avLst/>
          </a:prstGeom>
          <a:noFill/>
        </p:spPr>
        <p:txBody>
          <a:bodyPr wrap="square">
            <a:spAutoFit/>
          </a:bodyPr>
          <a:lstStyle/>
          <a:p>
            <a:pPr algn="just"/>
            <a:r>
              <a:rPr lang="en-NZ" sz="1100" dirty="0">
                <a:effectLst/>
                <a:latin typeface="Calibri" panose="020F0502020204030204" pitchFamily="34" charset="0"/>
                <a:ea typeface="Arial" panose="020B0604020202020204" pitchFamily="34" charset="0"/>
              </a:rPr>
              <a:t>The PROMISE study</a:t>
            </a:r>
            <a:r>
              <a:rPr lang="en-NZ" sz="1100" dirty="0">
                <a:effectLst/>
                <a:latin typeface="Arial" panose="020B0604020202020204" pitchFamily="34" charset="0"/>
                <a:ea typeface="Arial" panose="020B0604020202020204" pitchFamily="34" charset="0"/>
              </a:rPr>
              <a:t> </a:t>
            </a:r>
            <a:r>
              <a:rPr lang="en-NZ" sz="1100" dirty="0">
                <a:effectLst/>
                <a:latin typeface="Calibri" panose="020F0502020204030204" pitchFamily="34" charset="0"/>
                <a:ea typeface="Arial" panose="020B0604020202020204" pitchFamily="34" charset="0"/>
              </a:rPr>
              <a:t>recruited equal numbers of Pacific and NZ European women with normal and obese body mass index (BMI) and analysed their dietary intakes and body composition.</a:t>
            </a:r>
            <a:r>
              <a:rPr lang="en-NZ" sz="1100" baseline="30000" dirty="0">
                <a:effectLst/>
                <a:latin typeface="Calibri" panose="020F0502020204030204" pitchFamily="34" charset="0"/>
                <a:ea typeface="Arial" panose="020B0604020202020204" pitchFamily="34" charset="0"/>
              </a:rPr>
              <a:t>6</a:t>
            </a:r>
            <a:r>
              <a:rPr lang="en-NZ" sz="1100" dirty="0">
                <a:effectLst/>
                <a:latin typeface="Calibri" panose="020F0502020204030204" pitchFamily="34" charset="0"/>
                <a:ea typeface="Arial" panose="020B0604020202020204" pitchFamily="34" charset="0"/>
              </a:rPr>
              <a:t> We investigated the extent to which differences in adiposity and metabolic risk factors in Pacific versus NZ European women could be explained by dietary fibre intakes and explored the factors that influenced differences in fibre intakes. </a:t>
            </a:r>
            <a:endParaRPr lang="en-NZ" sz="1100" dirty="0">
              <a:effectLst/>
              <a:latin typeface="Arial" panose="020B0604020202020204" pitchFamily="34" charset="0"/>
              <a:ea typeface="Arial" panose="020B0604020202020204" pitchFamily="34" charset="0"/>
            </a:endParaRPr>
          </a:p>
        </p:txBody>
      </p:sp>
      <p:sp>
        <p:nvSpPr>
          <p:cNvPr id="13" name="Text Box 217">
            <a:extLst>
              <a:ext uri="{FF2B5EF4-FFF2-40B4-BE49-F238E27FC236}">
                <a16:creationId xmlns:a16="http://schemas.microsoft.com/office/drawing/2014/main" id="{471EDA7A-2C4B-26B8-8857-86F8942EDDA9}"/>
              </a:ext>
            </a:extLst>
          </p:cNvPr>
          <p:cNvSpPr txBox="1">
            <a:spLocks noChangeArrowheads="1"/>
          </p:cNvSpPr>
          <p:nvPr/>
        </p:nvSpPr>
        <p:spPr bwMode="auto">
          <a:xfrm>
            <a:off x="295521" y="2322805"/>
            <a:ext cx="2732780" cy="2780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r>
              <a:rPr lang="en-US" sz="1100" dirty="0">
                <a:solidFill>
                  <a:srgbClr val="000000"/>
                </a:solidFill>
                <a:effectLst/>
                <a:latin typeface="Calibri" panose="020F0502020204030204" pitchFamily="34" charset="0"/>
                <a:ea typeface="Arial" panose="020B0604020202020204" pitchFamily="34" charset="0"/>
              </a:rPr>
              <a:t>Aotearoa New Zealand (NZ) has one of the highest rates of obesity in the world,</a:t>
            </a:r>
            <a:r>
              <a:rPr lang="en-US" sz="1100" baseline="30000" dirty="0">
                <a:solidFill>
                  <a:srgbClr val="000000"/>
                </a:solidFill>
                <a:effectLst/>
                <a:latin typeface="Calibri" panose="020F0502020204030204" pitchFamily="34" charset="0"/>
                <a:ea typeface="Arial" panose="020B0604020202020204" pitchFamily="34" charset="0"/>
              </a:rPr>
              <a:t>1</a:t>
            </a:r>
            <a:r>
              <a:rPr lang="en-US" sz="1100" dirty="0">
                <a:solidFill>
                  <a:srgbClr val="000000"/>
                </a:solidFill>
                <a:effectLst/>
                <a:latin typeface="Calibri" panose="020F0502020204030204" pitchFamily="34" charset="0"/>
                <a:ea typeface="Arial" panose="020B0604020202020204" pitchFamily="34" charset="0"/>
              </a:rPr>
              <a:t> which continues to rise.</a:t>
            </a:r>
            <a:r>
              <a:rPr lang="en-US" sz="1100" baseline="30000" dirty="0">
                <a:solidFill>
                  <a:srgbClr val="000000"/>
                </a:solidFill>
                <a:effectLst/>
                <a:latin typeface="Calibri" panose="020F0502020204030204" pitchFamily="34" charset="0"/>
                <a:ea typeface="Arial" panose="020B0604020202020204" pitchFamily="34" charset="0"/>
              </a:rPr>
              <a:t>2 </a:t>
            </a:r>
            <a:r>
              <a:rPr lang="en-US" sz="1100" dirty="0">
                <a:effectLst/>
                <a:latin typeface="Calibri" panose="020F0502020204030204" pitchFamily="34" charset="0"/>
                <a:ea typeface="Arial" panose="020B0604020202020204" pitchFamily="34" charset="0"/>
              </a:rPr>
              <a:t>Diet is a key modifiable risk factor for developing non-communicable diseases (NCDs) like obesity and diabetes.</a:t>
            </a:r>
            <a:r>
              <a:rPr lang="en-US" sz="1100" baseline="30000" dirty="0">
                <a:effectLst/>
                <a:latin typeface="Calibri" panose="020F0502020204030204" pitchFamily="34" charset="0"/>
                <a:ea typeface="Arial" panose="020B0604020202020204" pitchFamily="34" charset="0"/>
              </a:rPr>
              <a:t>3,4</a:t>
            </a:r>
            <a:r>
              <a:rPr lang="en-US" sz="1100" dirty="0">
                <a:effectLst/>
                <a:latin typeface="Calibri" panose="020F0502020204030204" pitchFamily="34" charset="0"/>
                <a:ea typeface="Arial" panose="020B0604020202020204" pitchFamily="34" charset="0"/>
              </a:rPr>
              <a:t> We face a huge burden of healthcare costs due to the rising incidence of NCDs directly attributable to unhealthy diets, with diabetes alone costing the taxpayer more than $2billion per year.</a:t>
            </a:r>
            <a:r>
              <a:rPr lang="en-US" sz="1100" baseline="30000" dirty="0">
                <a:effectLst/>
                <a:latin typeface="Calibri" panose="020F0502020204030204" pitchFamily="34" charset="0"/>
                <a:ea typeface="Arial" panose="020B0604020202020204" pitchFamily="34" charset="0"/>
              </a:rPr>
              <a:t>5</a:t>
            </a:r>
            <a:r>
              <a:rPr lang="en-US" sz="1100" dirty="0">
                <a:effectLst/>
                <a:latin typeface="Calibri" panose="020F0502020204030204" pitchFamily="34" charset="0"/>
                <a:ea typeface="Arial" panose="020B0604020202020204" pitchFamily="34" charset="0"/>
              </a:rPr>
              <a:t> This policy brief </a:t>
            </a:r>
            <a:r>
              <a:rPr lang="en-US" sz="1100" dirty="0" err="1">
                <a:effectLst/>
                <a:latin typeface="Calibri" panose="020F0502020204030204" pitchFamily="34" charset="0"/>
                <a:ea typeface="Arial" panose="020B0604020202020204" pitchFamily="34" charset="0"/>
              </a:rPr>
              <a:t>summarises</a:t>
            </a:r>
            <a:r>
              <a:rPr lang="en-US" sz="1100" dirty="0">
                <a:effectLst/>
                <a:latin typeface="Calibri" panose="020F0502020204030204" pitchFamily="34" charset="0"/>
                <a:ea typeface="Arial" panose="020B0604020202020204" pitchFamily="34" charset="0"/>
              </a:rPr>
              <a:t> results from the PROMISE study,</a:t>
            </a:r>
            <a:r>
              <a:rPr lang="en-US" sz="1100" baseline="30000" dirty="0">
                <a:effectLst/>
                <a:latin typeface="Calibri" panose="020F0502020204030204" pitchFamily="34" charset="0"/>
                <a:ea typeface="Arial" panose="020B0604020202020204" pitchFamily="34" charset="0"/>
              </a:rPr>
              <a:t>6</a:t>
            </a:r>
            <a:r>
              <a:rPr lang="en-US" sz="1100" dirty="0">
                <a:effectLst/>
                <a:latin typeface="Calibri" panose="020F0502020204030204" pitchFamily="34" charset="0"/>
                <a:ea typeface="Arial" panose="020B0604020202020204" pitchFamily="34" charset="0"/>
              </a:rPr>
              <a:t> providing a snapshot of the dietary intakes of a group of Aotearoa NZ women and associated metabolic health outcomes. </a:t>
            </a:r>
            <a:endParaRPr lang="en-NZ" sz="1100" dirty="0">
              <a:effectLst/>
              <a:latin typeface="Arial" panose="020B0604020202020204" pitchFamily="34" charset="0"/>
              <a:ea typeface="Arial" panose="020B0604020202020204" pitchFamily="34" charset="0"/>
            </a:endParaRPr>
          </a:p>
        </p:txBody>
      </p:sp>
      <p:sp>
        <p:nvSpPr>
          <p:cNvPr id="9" name="Text Box 19">
            <a:extLst>
              <a:ext uri="{FF2B5EF4-FFF2-40B4-BE49-F238E27FC236}">
                <a16:creationId xmlns:a16="http://schemas.microsoft.com/office/drawing/2014/main" id="{8E9FED26-848C-3AD6-E60F-C1A60B728EFD}"/>
              </a:ext>
            </a:extLst>
          </p:cNvPr>
          <p:cNvSpPr txBox="1"/>
          <p:nvPr/>
        </p:nvSpPr>
        <p:spPr>
          <a:xfrm>
            <a:off x="295521" y="738301"/>
            <a:ext cx="6270481" cy="18288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dirty="0">
                <a:solidFill>
                  <a:srgbClr val="000000"/>
                </a:solidFill>
                <a:effectLst/>
                <a:latin typeface="Calibri" panose="020F0502020204030204" pitchFamily="34" charset="0"/>
                <a:ea typeface="Arial" panose="020B0604020202020204" pitchFamily="34" charset="0"/>
              </a:rPr>
              <a:t>Our dietary guidelines say the right things – but our diets aren’t getting any better and it’s impacting the health and future prosperity of Aotearoa New Zealand</a:t>
            </a:r>
            <a:endParaRPr lang="en-NZ" dirty="0">
              <a:effectLst/>
              <a:latin typeface="Arial" panose="020B0604020202020204" pitchFamily="34" charset="0"/>
              <a:ea typeface="Arial" panose="020B0604020202020204" pitchFamily="34" charset="0"/>
            </a:endParaRPr>
          </a:p>
          <a:p>
            <a:endParaRPr lang="en-US" sz="800" i="1" dirty="0">
              <a:solidFill>
                <a:srgbClr val="808080"/>
              </a:solidFill>
              <a:effectLst/>
              <a:latin typeface="Calibri" panose="020F0502020204030204" pitchFamily="34" charset="0"/>
              <a:ea typeface="Arial" panose="020B0604020202020204" pitchFamily="34" charset="0"/>
            </a:endParaRPr>
          </a:p>
          <a:p>
            <a:r>
              <a:rPr lang="en-US" sz="1400" i="1" dirty="0">
                <a:solidFill>
                  <a:srgbClr val="808080"/>
                </a:solidFill>
                <a:effectLst/>
                <a:latin typeface="Calibri" panose="020F0502020204030204" pitchFamily="34" charset="0"/>
                <a:ea typeface="Arial" panose="020B0604020202020204" pitchFamily="34" charset="0"/>
              </a:rPr>
              <a:t>Healthy food needs to be more affordable and easier to access</a:t>
            </a:r>
            <a:endParaRPr lang="en-NZ" sz="1400" dirty="0">
              <a:effectLst/>
              <a:latin typeface="Arial" panose="020B0604020202020204" pitchFamily="34" charset="0"/>
              <a:ea typeface="Arial" panose="020B0604020202020204" pitchFamily="34" charset="0"/>
            </a:endParaRPr>
          </a:p>
        </p:txBody>
      </p:sp>
      <p:sp>
        <p:nvSpPr>
          <p:cNvPr id="28" name="Text Box 15">
            <a:extLst>
              <a:ext uri="{FF2B5EF4-FFF2-40B4-BE49-F238E27FC236}">
                <a16:creationId xmlns:a16="http://schemas.microsoft.com/office/drawing/2014/main" id="{2687CD19-D653-EA21-26C6-9CEF50B54263}"/>
              </a:ext>
            </a:extLst>
          </p:cNvPr>
          <p:cNvSpPr txBox="1"/>
          <p:nvPr/>
        </p:nvSpPr>
        <p:spPr>
          <a:xfrm>
            <a:off x="295521" y="2058782"/>
            <a:ext cx="2867692" cy="42938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dirty="0">
                <a:latin typeface="Calibri" panose="020F0502020204030204" pitchFamily="34" charset="0"/>
                <a:ea typeface="Arial" panose="020B0604020202020204" pitchFamily="34" charset="0"/>
              </a:rPr>
              <a:t>What is the context of the issue? </a:t>
            </a:r>
            <a:endParaRPr lang="en-NZ" sz="1400" dirty="0">
              <a:latin typeface="Arial" panose="020B0604020202020204" pitchFamily="34" charset="0"/>
              <a:ea typeface="Arial" panose="020B0604020202020204" pitchFamily="34" charset="0"/>
            </a:endParaRPr>
          </a:p>
        </p:txBody>
      </p:sp>
      <p:sp>
        <p:nvSpPr>
          <p:cNvPr id="34" name="Text Box 5">
            <a:extLst>
              <a:ext uri="{FF2B5EF4-FFF2-40B4-BE49-F238E27FC236}">
                <a16:creationId xmlns:a16="http://schemas.microsoft.com/office/drawing/2014/main" id="{730B8277-12D9-B039-1854-CDFC95A81481}"/>
              </a:ext>
            </a:extLst>
          </p:cNvPr>
          <p:cNvSpPr txBox="1"/>
          <p:nvPr/>
        </p:nvSpPr>
        <p:spPr>
          <a:xfrm>
            <a:off x="295521" y="306987"/>
            <a:ext cx="1908905" cy="580073"/>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NZ" sz="2000" b="1" dirty="0">
                <a:solidFill>
                  <a:srgbClr val="7030A0"/>
                </a:solidFill>
                <a:latin typeface="Calibri" panose="020F0502020204030204" pitchFamily="34" charset="0"/>
                <a:ea typeface="Arial" panose="020B0604020202020204" pitchFamily="34" charset="0"/>
              </a:rPr>
              <a:t>Policy Brief</a:t>
            </a:r>
            <a:endParaRPr lang="en-NZ" sz="2000" dirty="0">
              <a:latin typeface="Arial" panose="020B0604020202020204" pitchFamily="34" charset="0"/>
              <a:ea typeface="Arial" panose="020B0604020202020204" pitchFamily="34" charset="0"/>
            </a:endParaRPr>
          </a:p>
        </p:txBody>
      </p:sp>
      <p:sp>
        <p:nvSpPr>
          <p:cNvPr id="35" name="TextBox 34">
            <a:extLst>
              <a:ext uri="{FF2B5EF4-FFF2-40B4-BE49-F238E27FC236}">
                <a16:creationId xmlns:a16="http://schemas.microsoft.com/office/drawing/2014/main" id="{09D143C5-8721-CC7D-1631-EEBCAB8CF690}"/>
              </a:ext>
            </a:extLst>
          </p:cNvPr>
          <p:cNvSpPr txBox="1"/>
          <p:nvPr/>
        </p:nvSpPr>
        <p:spPr>
          <a:xfrm>
            <a:off x="4863709" y="313377"/>
            <a:ext cx="1537091" cy="221599"/>
          </a:xfrm>
          <a:prstGeom prst="rect">
            <a:avLst/>
          </a:prstGeom>
          <a:noFill/>
        </p:spPr>
        <p:txBody>
          <a:bodyPr wrap="square">
            <a:spAutoFit/>
          </a:bodyPr>
          <a:lstStyle/>
          <a:p>
            <a:pPr fontAlgn="base"/>
            <a:r>
              <a:rPr lang="en-NZ" sz="840" i="1" dirty="0">
                <a:solidFill>
                  <a:srgbClr val="000000"/>
                </a:solidFill>
                <a:latin typeface="Calibri" panose="020F0502020204030204" pitchFamily="34" charset="0"/>
                <a:ea typeface="Times New Roman" panose="02020603050405020304" pitchFamily="18" charset="0"/>
              </a:rPr>
              <a:t>Brief prepared: May 2023</a:t>
            </a:r>
            <a:r>
              <a:rPr lang="en-NZ" sz="840" dirty="0">
                <a:solidFill>
                  <a:srgbClr val="000000"/>
                </a:solidFill>
                <a:latin typeface="Calibri" panose="020F0502020204030204" pitchFamily="34" charset="0"/>
                <a:ea typeface="Times New Roman" panose="02020603050405020304" pitchFamily="18" charset="0"/>
              </a:rPr>
              <a:t>  </a:t>
            </a:r>
            <a:endParaRPr lang="en-NZ" sz="840" dirty="0">
              <a:latin typeface="Times New Roman" panose="02020603050405020304" pitchFamily="18" charset="0"/>
              <a:ea typeface="Times New Roman" panose="02020603050405020304" pitchFamily="18" charset="0"/>
            </a:endParaRPr>
          </a:p>
        </p:txBody>
      </p:sp>
      <p:sp>
        <p:nvSpPr>
          <p:cNvPr id="36" name="Text Box 33">
            <a:extLst>
              <a:ext uri="{FF2B5EF4-FFF2-40B4-BE49-F238E27FC236}">
                <a16:creationId xmlns:a16="http://schemas.microsoft.com/office/drawing/2014/main" id="{FE7DE975-08C3-44B7-DD7E-5D2E08C8F1B4}"/>
              </a:ext>
            </a:extLst>
          </p:cNvPr>
          <p:cNvSpPr txBox="1"/>
          <p:nvPr/>
        </p:nvSpPr>
        <p:spPr>
          <a:xfrm>
            <a:off x="278563" y="4808818"/>
            <a:ext cx="2867692" cy="429387"/>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dirty="0">
                <a:latin typeface="Calibri" panose="020F0502020204030204" pitchFamily="34" charset="0"/>
                <a:ea typeface="Arial" panose="020B0604020202020204" pitchFamily="34" charset="0"/>
              </a:rPr>
              <a:t>What we did</a:t>
            </a:r>
            <a:endParaRPr lang="en-NZ" sz="1400" dirty="0">
              <a:latin typeface="Arial" panose="020B0604020202020204" pitchFamily="34" charset="0"/>
              <a:ea typeface="Arial" panose="020B0604020202020204" pitchFamily="34" charset="0"/>
            </a:endParaRPr>
          </a:p>
        </p:txBody>
      </p:sp>
      <p:sp>
        <p:nvSpPr>
          <p:cNvPr id="38" name="Text Box 36">
            <a:extLst>
              <a:ext uri="{FF2B5EF4-FFF2-40B4-BE49-F238E27FC236}">
                <a16:creationId xmlns:a16="http://schemas.microsoft.com/office/drawing/2014/main" id="{D94E15B9-E9AD-8FB5-59B6-20DA5FC0849F}"/>
              </a:ext>
            </a:extLst>
          </p:cNvPr>
          <p:cNvSpPr txBox="1"/>
          <p:nvPr/>
        </p:nvSpPr>
        <p:spPr>
          <a:xfrm>
            <a:off x="295521" y="6030439"/>
            <a:ext cx="2867692" cy="692555"/>
          </a:xfrm>
          <a:prstGeom prst="rect">
            <a:avLst/>
          </a:prstGeom>
          <a:noFill/>
          <a:ln w="6350">
            <a:noFill/>
          </a:ln>
        </p:spPr>
        <p:txBody>
          <a:bodyPr rot="0" spcFirstLastPara="0" vert="horz" wrap="square" lIns="96012" tIns="48006" rIns="96012" bIns="48006" numCol="1" spcCol="0" rtlCol="0" fromWordArt="0" anchor="t" anchorCtr="0" forceAA="0" compatLnSpc="1">
            <a:prstTxWarp prst="textNoShape">
              <a:avLst/>
            </a:prstTxWarp>
            <a:noAutofit/>
          </a:bodyPr>
          <a:lstStyle/>
          <a:p>
            <a:r>
              <a:rPr lang="en-US" sz="1400" b="1" dirty="0">
                <a:latin typeface="Calibri" panose="020F0502020204030204" pitchFamily="34" charset="0"/>
                <a:ea typeface="Arial" panose="020B0604020202020204" pitchFamily="34" charset="0"/>
              </a:rPr>
              <a:t>Takeaways from our research </a:t>
            </a:r>
            <a:endParaRPr lang="en-NZ" sz="1400" dirty="0">
              <a:latin typeface="Arial" panose="020B0604020202020204" pitchFamily="34" charset="0"/>
              <a:ea typeface="Arial" panose="020B0604020202020204" pitchFamily="34" charset="0"/>
            </a:endParaRPr>
          </a:p>
        </p:txBody>
      </p:sp>
      <p:sp>
        <p:nvSpPr>
          <p:cNvPr id="41" name="Text Box 2">
            <a:extLst>
              <a:ext uri="{FF2B5EF4-FFF2-40B4-BE49-F238E27FC236}">
                <a16:creationId xmlns:a16="http://schemas.microsoft.com/office/drawing/2014/main" id="{08457A4D-7605-62E7-D44C-C1F3224B6736}"/>
              </a:ext>
            </a:extLst>
          </p:cNvPr>
          <p:cNvSpPr txBox="1">
            <a:spLocks noChangeArrowheads="1"/>
          </p:cNvSpPr>
          <p:nvPr/>
        </p:nvSpPr>
        <p:spPr bwMode="auto">
          <a:xfrm>
            <a:off x="407402" y="6345724"/>
            <a:ext cx="5812657" cy="1149612"/>
          </a:xfrm>
          <a:prstGeom prst="rect">
            <a:avLst/>
          </a:prstGeom>
          <a:solidFill>
            <a:srgbClr val="CCCCFF"/>
          </a:solidFill>
          <a:ln w="9525">
            <a:noFill/>
            <a:miter lim="800000"/>
            <a:headEnd/>
            <a:tailEnd/>
          </a:ln>
        </p:spPr>
        <p:txBody>
          <a:bodyPr rot="0" vert="horz" wrap="square" lIns="96012" tIns="48006" rIns="96012" bIns="48006" anchor="t" anchorCtr="0">
            <a:noAutofit/>
          </a:bodyPr>
          <a:lstStyle/>
          <a:p>
            <a:pPr marL="186690" lvl="0" indent="-186690" algn="just">
              <a:spcBef>
                <a:spcPts val="5"/>
              </a:spcBef>
              <a:buSzPts val="1200"/>
              <a:buFont typeface="Symbol" panose="05050102010706020507" pitchFamily="18" charset="2"/>
              <a:buChar char=""/>
            </a:pPr>
            <a:r>
              <a:rPr lang="en-US" sz="1100" dirty="0">
                <a:latin typeface="Calibri" panose="020F0502020204030204" pitchFamily="34" charset="0"/>
              </a:rPr>
              <a:t>Higher dietary </a:t>
            </a:r>
            <a:r>
              <a:rPr lang="en-US" sz="1100" dirty="0" err="1">
                <a:latin typeface="Calibri" panose="020F0502020204030204" pitchFamily="34" charset="0"/>
              </a:rPr>
              <a:t>fibre</a:t>
            </a:r>
            <a:r>
              <a:rPr lang="en-US" sz="1100" dirty="0">
                <a:latin typeface="Calibri" panose="020F0502020204030204" pitchFamily="34" charset="0"/>
              </a:rPr>
              <a:t> intake was associated with lower body weight, BMI, and body fat%</a:t>
            </a:r>
            <a:endParaRPr lang="en-NZ" sz="1100" dirty="0">
              <a:latin typeface="Calibri" panose="020F0502020204030204" pitchFamily="34" charset="0"/>
            </a:endParaRPr>
          </a:p>
          <a:p>
            <a:pPr marL="186690" lvl="0" indent="-186690" algn="just">
              <a:spcBef>
                <a:spcPts val="5"/>
              </a:spcBef>
              <a:buSzPts val="1200"/>
              <a:buFont typeface="Symbol" panose="05050102010706020507" pitchFamily="18" charset="2"/>
              <a:buChar char=""/>
            </a:pPr>
            <a:r>
              <a:rPr lang="en-US" sz="1100" dirty="0">
                <a:latin typeface="Calibri" panose="020F0502020204030204" pitchFamily="34" charset="0"/>
              </a:rPr>
              <a:t>On average, both Pacific and NZ European women consumed less than the recommended 25g or more of dietary </a:t>
            </a:r>
            <a:r>
              <a:rPr lang="en-US" sz="1100" dirty="0" err="1">
                <a:latin typeface="Calibri" panose="020F0502020204030204" pitchFamily="34" charset="0"/>
              </a:rPr>
              <a:t>fibre</a:t>
            </a:r>
            <a:r>
              <a:rPr lang="en-US" sz="1100" dirty="0">
                <a:latin typeface="Calibri" panose="020F0502020204030204" pitchFamily="34" charset="0"/>
              </a:rPr>
              <a:t> per day.</a:t>
            </a:r>
            <a:endParaRPr lang="en-NZ" sz="1100" dirty="0">
              <a:latin typeface="Calibri" panose="020F0502020204030204" pitchFamily="34" charset="0"/>
            </a:endParaRPr>
          </a:p>
          <a:p>
            <a:pPr marL="186690" lvl="0" indent="-186690" algn="just">
              <a:spcBef>
                <a:spcPts val="5"/>
              </a:spcBef>
              <a:buSzPts val="1200"/>
              <a:buFont typeface="Symbol" panose="05050102010706020507" pitchFamily="18" charset="2"/>
              <a:buChar char=""/>
            </a:pPr>
            <a:r>
              <a:rPr lang="en-US" sz="1100" dirty="0">
                <a:latin typeface="Calibri" panose="020F0502020204030204" pitchFamily="34" charset="0"/>
              </a:rPr>
              <a:t>Pacific women consumed less dietary </a:t>
            </a:r>
            <a:r>
              <a:rPr lang="en-US" sz="1100" dirty="0" err="1">
                <a:latin typeface="Calibri" panose="020F0502020204030204" pitchFamily="34" charset="0"/>
              </a:rPr>
              <a:t>fibre</a:t>
            </a:r>
            <a:r>
              <a:rPr lang="en-US" sz="1100" dirty="0">
                <a:latin typeface="Calibri" panose="020F0502020204030204" pitchFamily="34" charset="0"/>
              </a:rPr>
              <a:t> than NZ European women. </a:t>
            </a:r>
            <a:endParaRPr lang="en-NZ" sz="1100" dirty="0">
              <a:latin typeface="Calibri" panose="020F0502020204030204" pitchFamily="34" charset="0"/>
            </a:endParaRPr>
          </a:p>
          <a:p>
            <a:pPr marL="186690" lvl="0" indent="-186690" algn="just">
              <a:spcBef>
                <a:spcPts val="5"/>
              </a:spcBef>
              <a:buSzPts val="1200"/>
              <a:buFont typeface="Symbol" panose="05050102010706020507" pitchFamily="18" charset="2"/>
              <a:buChar char=""/>
            </a:pPr>
            <a:r>
              <a:rPr lang="en-NZ" sz="1100" dirty="0">
                <a:latin typeface="Calibri" panose="020F0502020204030204" pitchFamily="34" charset="0"/>
              </a:rPr>
              <a:t>Living in areas of higher socioeconomic deprivation was associated with lower fibre intake. </a:t>
            </a:r>
          </a:p>
          <a:p>
            <a:pPr marL="186690" lvl="0" indent="-186690" algn="just">
              <a:spcBef>
                <a:spcPts val="5"/>
              </a:spcBef>
              <a:buSzPts val="1200"/>
              <a:buFont typeface="Symbol" panose="05050102010706020507" pitchFamily="18" charset="2"/>
              <a:buChar char=""/>
            </a:pPr>
            <a:r>
              <a:rPr lang="en-NZ" sz="1100" dirty="0">
                <a:latin typeface="Calibri" panose="020F0502020204030204" pitchFamily="34" charset="0"/>
              </a:rPr>
              <a:t>Younger women consumed less dietary fibre than older women</a:t>
            </a:r>
            <a:r>
              <a:rPr lang="en-US" sz="1100" dirty="0">
                <a:latin typeface="Calibri" panose="020F0502020204030204" pitchFamily="34" charset="0"/>
              </a:rPr>
              <a:t>. </a:t>
            </a:r>
            <a:endParaRPr lang="en-NZ" sz="1100" dirty="0">
              <a:latin typeface="Calibri" panose="020F0502020204030204" pitchFamily="34" charset="0"/>
            </a:endParaRPr>
          </a:p>
          <a:p>
            <a:endParaRPr lang="en-NZ" sz="1100" dirty="0">
              <a:latin typeface="Arial" panose="020B0604020202020204" pitchFamily="34" charset="0"/>
              <a:ea typeface="Arial" panose="020B0604020202020204" pitchFamily="34" charset="0"/>
            </a:endParaRPr>
          </a:p>
        </p:txBody>
      </p:sp>
      <p:sp>
        <p:nvSpPr>
          <p:cNvPr id="44" name="Text Box 2">
            <a:extLst>
              <a:ext uri="{FF2B5EF4-FFF2-40B4-BE49-F238E27FC236}">
                <a16:creationId xmlns:a16="http://schemas.microsoft.com/office/drawing/2014/main" id="{13CAA13B-03B3-9882-E95A-4F779D29AC1E}"/>
              </a:ext>
            </a:extLst>
          </p:cNvPr>
          <p:cNvSpPr txBox="1">
            <a:spLocks noChangeArrowheads="1"/>
          </p:cNvSpPr>
          <p:nvPr/>
        </p:nvSpPr>
        <p:spPr bwMode="auto">
          <a:xfrm>
            <a:off x="4436389" y="7593076"/>
            <a:ext cx="1756478" cy="1285032"/>
          </a:xfrm>
          <a:prstGeom prst="rect">
            <a:avLst/>
          </a:prstGeom>
          <a:noFill/>
          <a:ln w="9525">
            <a:solidFill>
              <a:srgbClr val="CCCCFF"/>
            </a:solidFill>
            <a:miter lim="800000"/>
            <a:headEnd/>
            <a:tailEnd/>
          </a:ln>
        </p:spPr>
        <p:txBody>
          <a:bodyPr rot="0" vert="horz" wrap="square" lIns="96012" tIns="48006" rIns="96012" bIns="48006" anchor="t" anchorCtr="0">
            <a:noAutofit/>
          </a:bodyPr>
          <a:lstStyle/>
          <a:p>
            <a:pPr algn="just"/>
            <a:r>
              <a:rPr lang="en-US" sz="1100" dirty="0">
                <a:solidFill>
                  <a:srgbClr val="000000"/>
                </a:solidFill>
                <a:effectLst/>
                <a:latin typeface="Calibri" panose="020F0502020204030204" pitchFamily="34" charset="0"/>
                <a:ea typeface="Arial" panose="020B0604020202020204" pitchFamily="34" charset="0"/>
              </a:rPr>
              <a:t>The trend that younger Pacific women consumed less overall </a:t>
            </a:r>
            <a:r>
              <a:rPr lang="en-US" sz="1100" dirty="0" err="1">
                <a:solidFill>
                  <a:srgbClr val="000000"/>
                </a:solidFill>
                <a:effectLst/>
                <a:latin typeface="Calibri" panose="020F0502020204030204" pitchFamily="34" charset="0"/>
                <a:ea typeface="Arial" panose="020B0604020202020204" pitchFamily="34" charset="0"/>
              </a:rPr>
              <a:t>fibre</a:t>
            </a:r>
            <a:r>
              <a:rPr lang="en-US" sz="1100" dirty="0">
                <a:solidFill>
                  <a:srgbClr val="000000"/>
                </a:solidFill>
                <a:effectLst/>
                <a:latin typeface="Calibri" panose="020F0502020204030204" pitchFamily="34" charset="0"/>
                <a:ea typeface="Arial" panose="020B0604020202020204" pitchFamily="34" charset="0"/>
              </a:rPr>
              <a:t> is concerning due to their increased risk of developing NCDs like diabetes.</a:t>
            </a:r>
            <a:r>
              <a:rPr lang="en-US" sz="1100" baseline="30000" dirty="0">
                <a:solidFill>
                  <a:srgbClr val="000000"/>
                </a:solidFill>
                <a:effectLst/>
                <a:latin typeface="Calibri" panose="020F0502020204030204" pitchFamily="34" charset="0"/>
                <a:ea typeface="Arial" panose="020B0604020202020204" pitchFamily="34" charset="0"/>
              </a:rPr>
              <a:t>7</a:t>
            </a:r>
            <a:endParaRPr lang="en-NZ" sz="1100" dirty="0">
              <a:effectLst/>
              <a:latin typeface="Arial" panose="020B0604020202020204" pitchFamily="34" charset="0"/>
              <a:ea typeface="Arial" panose="020B0604020202020204" pitchFamily="34" charset="0"/>
            </a:endParaRPr>
          </a:p>
        </p:txBody>
      </p:sp>
      <p:sp>
        <p:nvSpPr>
          <p:cNvPr id="45" name="Text Box 2">
            <a:extLst>
              <a:ext uri="{FF2B5EF4-FFF2-40B4-BE49-F238E27FC236}">
                <a16:creationId xmlns:a16="http://schemas.microsoft.com/office/drawing/2014/main" id="{727F4698-F70C-F656-1F73-0DB773F9EBB2}"/>
              </a:ext>
            </a:extLst>
          </p:cNvPr>
          <p:cNvSpPr txBox="1">
            <a:spLocks noChangeArrowheads="1"/>
          </p:cNvSpPr>
          <p:nvPr/>
        </p:nvSpPr>
        <p:spPr bwMode="auto">
          <a:xfrm>
            <a:off x="407402" y="8174303"/>
            <a:ext cx="1800000" cy="743894"/>
          </a:xfrm>
          <a:prstGeom prst="rect">
            <a:avLst/>
          </a:prstGeom>
          <a:noFill/>
          <a:ln w="9525">
            <a:solidFill>
              <a:srgbClr val="CCCCFF"/>
            </a:solidFill>
            <a:miter lim="800000"/>
            <a:headEnd/>
            <a:tailEnd/>
          </a:ln>
        </p:spPr>
        <p:txBody>
          <a:bodyPr rot="0" vert="horz" wrap="square" lIns="96012" tIns="48006" rIns="96012" bIns="48006" anchor="t" anchorCtr="0">
            <a:noAutofit/>
          </a:bodyPr>
          <a:lstStyle/>
          <a:p>
            <a:pPr algn="just"/>
            <a:r>
              <a:rPr lang="en-NZ" sz="1100" dirty="0">
                <a:solidFill>
                  <a:srgbClr val="000000"/>
                </a:solidFill>
                <a:effectLst/>
                <a:latin typeface="Calibri" panose="020F0502020204030204" pitchFamily="34" charset="0"/>
                <a:ea typeface="Arial" panose="020B0604020202020204" pitchFamily="34" charset="0"/>
              </a:rPr>
              <a:t>The main source of dietary fibre for NZ European women was wholegrain breads and cereals.</a:t>
            </a:r>
            <a:endParaRPr lang="en-NZ" sz="1100" dirty="0">
              <a:effectLst/>
              <a:latin typeface="Arial" panose="020B0604020202020204" pitchFamily="34" charset="0"/>
              <a:ea typeface="Arial" panose="020B0604020202020204" pitchFamily="34" charset="0"/>
            </a:endParaRPr>
          </a:p>
        </p:txBody>
      </p:sp>
      <p:sp>
        <p:nvSpPr>
          <p:cNvPr id="11" name="Text Box 14">
            <a:extLst>
              <a:ext uri="{FF2B5EF4-FFF2-40B4-BE49-F238E27FC236}">
                <a16:creationId xmlns:a16="http://schemas.microsoft.com/office/drawing/2014/main" id="{909A5E5D-DAC2-4654-A764-B2D6B971EB0D}"/>
              </a:ext>
            </a:extLst>
          </p:cNvPr>
          <p:cNvSpPr txBox="1"/>
          <p:nvPr/>
        </p:nvSpPr>
        <p:spPr>
          <a:xfrm>
            <a:off x="3124191" y="2046319"/>
            <a:ext cx="3197132" cy="2721221"/>
          </a:xfrm>
          <a:prstGeom prst="rect">
            <a:avLst/>
          </a:prstGeom>
          <a:solidFill>
            <a:srgbClr val="CCCCFF"/>
          </a:solidFill>
          <a:ln w="190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Bef>
                <a:spcPts val="5"/>
              </a:spcBef>
            </a:pPr>
            <a:r>
              <a:rPr lang="en-US" sz="1600" b="1" dirty="0">
                <a:effectLst/>
                <a:latin typeface="Calibri" panose="020F0502020204030204" pitchFamily="34" charset="0"/>
                <a:ea typeface="Arial" panose="020B0604020202020204" pitchFamily="34" charset="0"/>
              </a:rPr>
              <a:t>Overview </a:t>
            </a:r>
            <a:endParaRPr lang="en-NZ" sz="1100" dirty="0">
              <a:effectLst/>
              <a:latin typeface="Arial" panose="020B0604020202020204" pitchFamily="34" charset="0"/>
              <a:ea typeface="Arial" panose="020B060402020202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1 in 3 adults in Aotearoa NZ are obese. </a:t>
            </a:r>
            <a:endParaRPr lang="en-NZ" sz="1100" dirty="0">
              <a:latin typeface="Calibri" panose="020F050202020403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Diets low in dietary </a:t>
            </a:r>
            <a:r>
              <a:rPr lang="en-US" sz="1100" dirty="0" err="1">
                <a:latin typeface="Calibri" panose="020F0502020204030204" pitchFamily="34" charset="0"/>
              </a:rPr>
              <a:t>fibre</a:t>
            </a:r>
            <a:r>
              <a:rPr lang="en-US" sz="1100" dirty="0">
                <a:latin typeface="Calibri" panose="020F0502020204030204" pitchFamily="34" charset="0"/>
              </a:rPr>
              <a:t> from wholegrains, fruit, vegetables, and nuts and seeds increases the risk of developing NCDs like obesity, diabetes, and cardiovascular disease.</a:t>
            </a:r>
            <a:endParaRPr lang="en-NZ" sz="1100" dirty="0">
              <a:latin typeface="Calibri" panose="020F050202020403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Diabetes cost the Aotearoa NZ taxpayers more than $2billion dollars annually. </a:t>
            </a:r>
            <a:endParaRPr lang="en-NZ" sz="1100" dirty="0">
              <a:latin typeface="Calibri" panose="020F050202020403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Eating healthily is increasingly challenging for whānau due to the rising cost of healthy foods.</a:t>
            </a:r>
            <a:endParaRPr lang="en-NZ" sz="1100" dirty="0">
              <a:latin typeface="Calibri" panose="020F050202020403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Our dietary guidelines say the right things – but our diets aren’t getting any better, and obesity levels continue to rise. </a:t>
            </a:r>
            <a:endParaRPr lang="en-NZ" sz="1100" dirty="0">
              <a:latin typeface="Calibri" panose="020F0502020204030204" pitchFamily="34" charset="0"/>
            </a:endParaRPr>
          </a:p>
          <a:p>
            <a:pPr marL="186690" lvl="0" indent="-186690" algn="just">
              <a:spcBef>
                <a:spcPts val="5"/>
              </a:spcBef>
              <a:spcAft>
                <a:spcPts val="0"/>
              </a:spcAft>
              <a:buSzPts val="1200"/>
              <a:buFont typeface="Symbol" panose="05050102010706020507" pitchFamily="18" charset="2"/>
              <a:buChar char=""/>
            </a:pPr>
            <a:r>
              <a:rPr lang="en-US" sz="1100" dirty="0">
                <a:latin typeface="Calibri" panose="020F0502020204030204" pitchFamily="34" charset="0"/>
              </a:rPr>
              <a:t>Education and individual actions alone are not sufficient to tackle the costly NCD epidemics.</a:t>
            </a:r>
            <a:endParaRPr lang="en-NZ" sz="1100" dirty="0">
              <a:effectLst/>
              <a:latin typeface="Arial" panose="020B0604020202020204" pitchFamily="34" charset="0"/>
              <a:ea typeface="Arial" panose="020B0604020202020204" pitchFamily="34" charset="0"/>
            </a:endParaRPr>
          </a:p>
        </p:txBody>
      </p:sp>
      <p:sp>
        <p:nvSpPr>
          <p:cNvPr id="16" name="Text Box 3">
            <a:extLst>
              <a:ext uri="{FF2B5EF4-FFF2-40B4-BE49-F238E27FC236}">
                <a16:creationId xmlns:a16="http://schemas.microsoft.com/office/drawing/2014/main" id="{7C0E5309-7661-B918-49BC-DC77506BB875}"/>
              </a:ext>
            </a:extLst>
          </p:cNvPr>
          <p:cNvSpPr txBox="1">
            <a:spLocks noChangeArrowheads="1"/>
          </p:cNvSpPr>
          <p:nvPr/>
        </p:nvSpPr>
        <p:spPr bwMode="auto">
          <a:xfrm>
            <a:off x="409870" y="8945475"/>
            <a:ext cx="5811559" cy="58166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r>
              <a:rPr lang="en-US" sz="1100" dirty="0">
                <a:solidFill>
                  <a:srgbClr val="000000"/>
                </a:solidFill>
                <a:effectLst/>
                <a:latin typeface="Calibri" panose="020F0502020204030204" pitchFamily="34" charset="0"/>
                <a:ea typeface="Arial" panose="020B0604020202020204" pitchFamily="34" charset="0"/>
              </a:rPr>
              <a:t>Our dietary guidelines promote higher </a:t>
            </a:r>
            <a:r>
              <a:rPr lang="en-US" sz="1100" dirty="0" err="1">
                <a:solidFill>
                  <a:srgbClr val="000000"/>
                </a:solidFill>
                <a:effectLst/>
                <a:latin typeface="Calibri" panose="020F0502020204030204" pitchFamily="34" charset="0"/>
                <a:ea typeface="Arial" panose="020B0604020202020204" pitchFamily="34" charset="0"/>
              </a:rPr>
              <a:t>fibre</a:t>
            </a:r>
            <a:r>
              <a:rPr lang="en-US" sz="1100" dirty="0">
                <a:solidFill>
                  <a:srgbClr val="000000"/>
                </a:solidFill>
                <a:effectLst/>
                <a:latin typeface="Calibri" panose="020F0502020204030204" pitchFamily="34" charset="0"/>
                <a:ea typeface="Arial" panose="020B0604020202020204" pitchFamily="34" charset="0"/>
              </a:rPr>
              <a:t> intake through daily servings of fruit, vegetables, and wholegrains, but our study demonstrates that </a:t>
            </a:r>
            <a:r>
              <a:rPr lang="en-US" sz="1100" dirty="0" err="1">
                <a:solidFill>
                  <a:srgbClr val="000000"/>
                </a:solidFill>
                <a:effectLst/>
                <a:latin typeface="Calibri" panose="020F0502020204030204" pitchFamily="34" charset="0"/>
                <a:ea typeface="Arial" panose="020B0604020202020204" pitchFamily="34" charset="0"/>
              </a:rPr>
              <a:t>fibre</a:t>
            </a:r>
            <a:r>
              <a:rPr lang="en-US" sz="1100" dirty="0">
                <a:solidFill>
                  <a:srgbClr val="000000"/>
                </a:solidFill>
                <a:effectLst/>
                <a:latin typeface="Calibri" panose="020F0502020204030204" pitchFamily="34" charset="0"/>
                <a:ea typeface="Arial" panose="020B0604020202020204" pitchFamily="34" charset="0"/>
              </a:rPr>
              <a:t> intake remains low, and obesity rates continue to increase in Aotearoa NZ.. </a:t>
            </a:r>
            <a:endParaRPr lang="en-NZ" sz="1100" dirty="0">
              <a:effectLst/>
              <a:latin typeface="Arial" panose="020B0604020202020204" pitchFamily="34" charset="0"/>
              <a:ea typeface="Arial" panose="020B0604020202020204" pitchFamily="34" charset="0"/>
            </a:endParaRPr>
          </a:p>
        </p:txBody>
      </p:sp>
      <p:sp>
        <p:nvSpPr>
          <p:cNvPr id="17" name="Text Box 2">
            <a:extLst>
              <a:ext uri="{FF2B5EF4-FFF2-40B4-BE49-F238E27FC236}">
                <a16:creationId xmlns:a16="http://schemas.microsoft.com/office/drawing/2014/main" id="{F47E0322-C101-7C6F-DCD1-B365A6EDB616}"/>
              </a:ext>
            </a:extLst>
          </p:cNvPr>
          <p:cNvSpPr txBox="1">
            <a:spLocks noChangeArrowheads="1"/>
          </p:cNvSpPr>
          <p:nvPr/>
        </p:nvSpPr>
        <p:spPr bwMode="auto">
          <a:xfrm>
            <a:off x="2442007" y="8167882"/>
            <a:ext cx="1820057" cy="743894"/>
          </a:xfrm>
          <a:prstGeom prst="rect">
            <a:avLst/>
          </a:prstGeom>
          <a:noFill/>
          <a:ln w="9525">
            <a:solidFill>
              <a:srgbClr val="CCCCFF"/>
            </a:solidFill>
            <a:miter lim="800000"/>
            <a:headEnd/>
            <a:tailEnd/>
          </a:ln>
        </p:spPr>
        <p:txBody>
          <a:bodyPr rot="0" vert="horz" wrap="square" lIns="96012" tIns="48006" rIns="96012" bIns="48006" anchor="t" anchorCtr="0">
            <a:noAutofit/>
          </a:bodyPr>
          <a:lstStyle/>
          <a:p>
            <a:pPr algn="just"/>
            <a:r>
              <a:rPr lang="en-US" sz="1100" dirty="0">
                <a:solidFill>
                  <a:srgbClr val="000000"/>
                </a:solidFill>
                <a:latin typeface="Calibri" panose="020F0502020204030204" pitchFamily="34" charset="0"/>
              </a:rPr>
              <a:t>The main source of dietary </a:t>
            </a:r>
            <a:r>
              <a:rPr lang="en-US" sz="1100" dirty="0" err="1">
                <a:solidFill>
                  <a:srgbClr val="000000"/>
                </a:solidFill>
                <a:latin typeface="Calibri" panose="020F0502020204030204" pitchFamily="34" charset="0"/>
              </a:rPr>
              <a:t>fibre</a:t>
            </a:r>
            <a:r>
              <a:rPr lang="en-US" sz="1100" dirty="0">
                <a:solidFill>
                  <a:srgbClr val="000000"/>
                </a:solidFill>
                <a:latin typeface="Calibri" panose="020F0502020204030204" pitchFamily="34" charset="0"/>
              </a:rPr>
              <a:t> for Pacific women was from convenience or fast foods.</a:t>
            </a:r>
            <a:endParaRPr lang="en-NZ" sz="1100" dirty="0">
              <a:solidFill>
                <a:srgbClr val="000000"/>
              </a:solidFill>
              <a:latin typeface="Calibri" panose="020F0502020204030204" pitchFamily="34" charset="0"/>
            </a:endParaRPr>
          </a:p>
        </p:txBody>
      </p:sp>
      <p:sp>
        <p:nvSpPr>
          <p:cNvPr id="19" name="Arrow: Down 18">
            <a:extLst>
              <a:ext uri="{FF2B5EF4-FFF2-40B4-BE49-F238E27FC236}">
                <a16:creationId xmlns:a16="http://schemas.microsoft.com/office/drawing/2014/main" id="{7C58B376-06AB-5241-5F6A-88A87D4EFAEF}"/>
              </a:ext>
            </a:extLst>
          </p:cNvPr>
          <p:cNvSpPr/>
          <p:nvPr/>
        </p:nvSpPr>
        <p:spPr>
          <a:xfrm>
            <a:off x="2436908" y="7628804"/>
            <a:ext cx="304800" cy="466181"/>
          </a:xfrm>
          <a:prstGeom prst="downArrow">
            <a:avLst/>
          </a:prstGeom>
          <a:solidFill>
            <a:srgbClr val="99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0" name="Arrow: Down 19">
            <a:extLst>
              <a:ext uri="{FF2B5EF4-FFF2-40B4-BE49-F238E27FC236}">
                <a16:creationId xmlns:a16="http://schemas.microsoft.com/office/drawing/2014/main" id="{7AD7B7FB-A607-933D-F609-53E6E32EF0F5}"/>
              </a:ext>
            </a:extLst>
          </p:cNvPr>
          <p:cNvSpPr/>
          <p:nvPr/>
        </p:nvSpPr>
        <p:spPr>
          <a:xfrm rot="10800000">
            <a:off x="1930509" y="7601526"/>
            <a:ext cx="304800" cy="466181"/>
          </a:xfrm>
          <a:prstGeom prst="downArrow">
            <a:avLst/>
          </a:prstGeom>
          <a:solidFill>
            <a:srgbClr val="99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1" name="Text Box 195">
            <a:extLst>
              <a:ext uri="{FF2B5EF4-FFF2-40B4-BE49-F238E27FC236}">
                <a16:creationId xmlns:a16="http://schemas.microsoft.com/office/drawing/2014/main" id="{9D759406-068B-7164-0015-0BD5AB7972A8}"/>
              </a:ext>
            </a:extLst>
          </p:cNvPr>
          <p:cNvSpPr txBox="1">
            <a:spLocks noChangeArrowheads="1"/>
          </p:cNvSpPr>
          <p:nvPr/>
        </p:nvSpPr>
        <p:spPr bwMode="auto">
          <a:xfrm>
            <a:off x="728335" y="7628804"/>
            <a:ext cx="1208405" cy="41914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r"/>
            <a:r>
              <a:rPr lang="en-NZ" sz="1100" b="1" dirty="0">
                <a:solidFill>
                  <a:srgbClr val="000000"/>
                </a:solidFill>
                <a:effectLst/>
                <a:latin typeface="Calibri" panose="020F0502020204030204" pitchFamily="34" charset="0"/>
                <a:ea typeface="Arial" panose="020B0604020202020204" pitchFamily="34" charset="0"/>
              </a:rPr>
              <a:t>Higher fibre intake </a:t>
            </a:r>
            <a:endParaRPr lang="en-NZ" sz="1100" dirty="0">
              <a:effectLst/>
              <a:latin typeface="Arial" panose="020B0604020202020204" pitchFamily="34" charset="0"/>
              <a:ea typeface="Arial" panose="020B0604020202020204" pitchFamily="34" charset="0"/>
            </a:endParaRPr>
          </a:p>
        </p:txBody>
      </p:sp>
      <p:sp>
        <p:nvSpPr>
          <p:cNvPr id="22" name="Text Box 194">
            <a:extLst>
              <a:ext uri="{FF2B5EF4-FFF2-40B4-BE49-F238E27FC236}">
                <a16:creationId xmlns:a16="http://schemas.microsoft.com/office/drawing/2014/main" id="{BD08AD9E-766E-BCE8-71E2-5463EC17F4DB}"/>
              </a:ext>
            </a:extLst>
          </p:cNvPr>
          <p:cNvSpPr txBox="1">
            <a:spLocks noChangeArrowheads="1"/>
          </p:cNvSpPr>
          <p:nvPr/>
        </p:nvSpPr>
        <p:spPr bwMode="auto">
          <a:xfrm>
            <a:off x="2777367" y="7551302"/>
            <a:ext cx="1206500" cy="6165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r>
              <a:rPr lang="en-NZ" sz="1100" b="1" dirty="0">
                <a:solidFill>
                  <a:srgbClr val="000000"/>
                </a:solidFill>
                <a:effectLst/>
                <a:latin typeface="Calibri" panose="020F0502020204030204" pitchFamily="34" charset="0"/>
                <a:ea typeface="Arial" panose="020B0604020202020204" pitchFamily="34" charset="0"/>
              </a:rPr>
              <a:t>Lower body weight, BMI &amp; body fat % </a:t>
            </a:r>
            <a:r>
              <a:rPr lang="en-NZ" sz="1100"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23" name="Text Box 1">
            <a:extLst>
              <a:ext uri="{FF2B5EF4-FFF2-40B4-BE49-F238E27FC236}">
                <a16:creationId xmlns:a16="http://schemas.microsoft.com/office/drawing/2014/main" id="{3B0F4B49-F8D6-01D2-B124-524C6E3DD4BF}"/>
              </a:ext>
            </a:extLst>
          </p:cNvPr>
          <p:cNvSpPr txBox="1"/>
          <p:nvPr/>
        </p:nvSpPr>
        <p:spPr>
          <a:xfrm>
            <a:off x="6727830" y="109846"/>
            <a:ext cx="2879090" cy="5454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sz="1400" b="1" dirty="0">
                <a:solidFill>
                  <a:srgbClr val="000000"/>
                </a:solidFill>
                <a:effectLst/>
                <a:latin typeface="Calibri" panose="020F0502020204030204" pitchFamily="34" charset="0"/>
                <a:ea typeface="Arial" panose="020B0604020202020204" pitchFamily="34" charset="0"/>
              </a:rPr>
              <a:t>What does the science mean?</a:t>
            </a:r>
            <a:endParaRPr lang="en-NZ" sz="1100" dirty="0">
              <a:effectLst/>
              <a:latin typeface="Arial" panose="020B0604020202020204" pitchFamily="34" charset="0"/>
              <a:ea typeface="Arial" panose="020B0604020202020204" pitchFamily="34" charset="0"/>
            </a:endParaRPr>
          </a:p>
          <a:p>
            <a:r>
              <a:rPr lang="en-US" sz="1400" b="1" dirty="0">
                <a:solidFill>
                  <a:srgbClr val="000000"/>
                </a:solidFill>
                <a:effectLst/>
                <a:latin typeface="Calibri" panose="020F0502020204030204" pitchFamily="34" charset="0"/>
                <a:ea typeface="Arial" panose="020B0604020202020204" pitchFamily="34" charset="0"/>
              </a:rPr>
              <a:t>Potential applications</a:t>
            </a:r>
            <a:endParaRPr lang="en-NZ" sz="1100" dirty="0">
              <a:effectLst/>
              <a:latin typeface="Arial" panose="020B0604020202020204" pitchFamily="34" charset="0"/>
              <a:ea typeface="Arial" panose="020B0604020202020204" pitchFamily="34" charset="0"/>
            </a:endParaRPr>
          </a:p>
        </p:txBody>
      </p:sp>
      <p:sp>
        <p:nvSpPr>
          <p:cNvPr id="30" name="Text Box 42">
            <a:extLst>
              <a:ext uri="{FF2B5EF4-FFF2-40B4-BE49-F238E27FC236}">
                <a16:creationId xmlns:a16="http://schemas.microsoft.com/office/drawing/2014/main" id="{26AB9F35-C18D-AFA6-DB5A-2EBFF2159AF7}"/>
              </a:ext>
            </a:extLst>
          </p:cNvPr>
          <p:cNvSpPr txBox="1"/>
          <p:nvPr/>
        </p:nvSpPr>
        <p:spPr>
          <a:xfrm>
            <a:off x="9590512" y="80715"/>
            <a:ext cx="2993225" cy="83248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sz="1400" b="1" dirty="0">
                <a:solidFill>
                  <a:srgbClr val="000000"/>
                </a:solidFill>
                <a:effectLst/>
                <a:latin typeface="Calibri" panose="020F0502020204030204" pitchFamily="34" charset="0"/>
                <a:ea typeface="Arial" panose="020B0604020202020204" pitchFamily="34" charset="0"/>
              </a:rPr>
              <a:t>How does the research support the Crown’s relationships with Māori under </a:t>
            </a:r>
            <a:r>
              <a:rPr lang="en-US" sz="1400" b="1" dirty="0" err="1">
                <a:solidFill>
                  <a:srgbClr val="000000"/>
                </a:solidFill>
                <a:effectLst/>
                <a:latin typeface="Calibri" panose="020F0502020204030204" pitchFamily="34" charset="0"/>
                <a:ea typeface="Arial" panose="020B0604020202020204" pitchFamily="34" charset="0"/>
              </a:rPr>
              <a:t>Te</a:t>
            </a:r>
            <a:r>
              <a:rPr lang="en-US" sz="1400" b="1" dirty="0">
                <a:solidFill>
                  <a:srgbClr val="000000"/>
                </a:solidFill>
                <a:effectLst/>
                <a:latin typeface="Calibri" panose="020F0502020204030204" pitchFamily="34" charset="0"/>
                <a:ea typeface="Arial" panose="020B0604020202020204" pitchFamily="34" charset="0"/>
              </a:rPr>
              <a:t> </a:t>
            </a:r>
            <a:r>
              <a:rPr lang="en-US" sz="1400" b="1" dirty="0" err="1">
                <a:solidFill>
                  <a:srgbClr val="000000"/>
                </a:solidFill>
                <a:effectLst/>
                <a:latin typeface="Calibri" panose="020F0502020204030204" pitchFamily="34" charset="0"/>
                <a:ea typeface="Arial" panose="020B0604020202020204" pitchFamily="34" charset="0"/>
              </a:rPr>
              <a:t>Tiriti</a:t>
            </a:r>
            <a:r>
              <a:rPr lang="en-US" sz="1400" b="1" dirty="0">
                <a:solidFill>
                  <a:srgbClr val="000000"/>
                </a:solidFill>
                <a:effectLst/>
                <a:latin typeface="Calibri" panose="020F0502020204030204" pitchFamily="34" charset="0"/>
                <a:ea typeface="Arial" panose="020B0604020202020204" pitchFamily="34" charset="0"/>
              </a:rPr>
              <a:t>?</a:t>
            </a:r>
            <a:endParaRPr lang="en-NZ" sz="1100" dirty="0">
              <a:effectLst/>
              <a:latin typeface="Arial" panose="020B0604020202020204" pitchFamily="34" charset="0"/>
              <a:ea typeface="Arial" panose="020B0604020202020204" pitchFamily="34" charset="0"/>
            </a:endParaRPr>
          </a:p>
        </p:txBody>
      </p:sp>
      <p:sp>
        <p:nvSpPr>
          <p:cNvPr id="42" name="Text Box 43">
            <a:extLst>
              <a:ext uri="{FF2B5EF4-FFF2-40B4-BE49-F238E27FC236}">
                <a16:creationId xmlns:a16="http://schemas.microsoft.com/office/drawing/2014/main" id="{8C7F6FDF-1A25-F204-F25D-7D1965BD20D0}"/>
              </a:ext>
            </a:extLst>
          </p:cNvPr>
          <p:cNvSpPr txBox="1">
            <a:spLocks noChangeArrowheads="1"/>
          </p:cNvSpPr>
          <p:nvPr/>
        </p:nvSpPr>
        <p:spPr bwMode="auto">
          <a:xfrm>
            <a:off x="9590512" y="736290"/>
            <a:ext cx="2925316" cy="223774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r>
              <a:rPr lang="en-NZ" sz="1100" dirty="0">
                <a:solidFill>
                  <a:srgbClr val="000000"/>
                </a:solidFill>
                <a:effectLst/>
                <a:latin typeface="Calibri" panose="020F0502020204030204" pitchFamily="34" charset="0"/>
                <a:ea typeface="Arial" panose="020B0604020202020204" pitchFamily="34" charset="0"/>
              </a:rPr>
              <a:t>This research did not look at Māori specifically, but the population is similar to Pacific peoples in terms of age structure and many socioeconomic factors. Both Māori and Pacific peoples are disproportionately affected by a higher incidence of NCDs, and this is directly associated with socioeconomic deprivation and the high cost of healthy food. </a:t>
            </a:r>
            <a:endParaRPr lang="en-NZ" sz="1100" dirty="0">
              <a:effectLst/>
              <a:latin typeface="Arial" panose="020B0604020202020204" pitchFamily="34" charset="0"/>
              <a:ea typeface="Arial" panose="020B0604020202020204" pitchFamily="34" charset="0"/>
            </a:endParaRPr>
          </a:p>
          <a:p>
            <a:pPr algn="just"/>
            <a:r>
              <a:rPr lang="en-NZ" sz="1100"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pPr algn="just"/>
            <a:r>
              <a:rPr lang="en-NZ" sz="1100" dirty="0">
                <a:solidFill>
                  <a:srgbClr val="000000"/>
                </a:solidFill>
                <a:effectLst/>
                <a:latin typeface="Calibri" panose="020F0502020204030204" pitchFamily="34" charset="0"/>
                <a:ea typeface="Arial" panose="020B0604020202020204" pitchFamily="34" charset="0"/>
              </a:rPr>
              <a:t>Failure to ensure that Māori and Pacific communities have </a:t>
            </a:r>
            <a:r>
              <a:rPr lang="en-US" sz="1100" dirty="0">
                <a:solidFill>
                  <a:srgbClr val="000000"/>
                </a:solidFill>
                <a:effectLst/>
                <a:latin typeface="Calibri" panose="020F0502020204030204" pitchFamily="34" charset="0"/>
                <a:ea typeface="Arial" panose="020B0604020202020204" pitchFamily="34" charset="0"/>
              </a:rPr>
              <a:t>equitable access to nutritious and affordable foods</a:t>
            </a:r>
            <a:r>
              <a:rPr lang="en-NZ" sz="1100" dirty="0">
                <a:solidFill>
                  <a:srgbClr val="000000"/>
                </a:solidFill>
                <a:effectLst/>
                <a:latin typeface="Calibri" panose="020F0502020204030204" pitchFamily="34" charset="0"/>
                <a:ea typeface="Arial" panose="020B0604020202020204" pitchFamily="34" charset="0"/>
              </a:rPr>
              <a:t> is a breach of the Government’s </a:t>
            </a:r>
            <a:r>
              <a:rPr lang="en-NZ" sz="1100" dirty="0" err="1">
                <a:solidFill>
                  <a:srgbClr val="000000"/>
                </a:solidFill>
                <a:effectLst/>
                <a:latin typeface="Calibri" panose="020F0502020204030204" pitchFamily="34" charset="0"/>
                <a:ea typeface="Arial" panose="020B0604020202020204" pitchFamily="34" charset="0"/>
              </a:rPr>
              <a:t>Te</a:t>
            </a:r>
            <a:r>
              <a:rPr lang="en-NZ" sz="1100" dirty="0">
                <a:solidFill>
                  <a:srgbClr val="000000"/>
                </a:solidFill>
                <a:effectLst/>
                <a:latin typeface="Calibri" panose="020F0502020204030204" pitchFamily="34" charset="0"/>
                <a:ea typeface="Arial" panose="020B0604020202020204" pitchFamily="34" charset="0"/>
              </a:rPr>
              <a:t> </a:t>
            </a:r>
            <a:r>
              <a:rPr lang="en-NZ" sz="1100" dirty="0" err="1">
                <a:solidFill>
                  <a:srgbClr val="000000"/>
                </a:solidFill>
                <a:effectLst/>
                <a:latin typeface="Calibri" panose="020F0502020204030204" pitchFamily="34" charset="0"/>
                <a:ea typeface="Arial" panose="020B0604020202020204" pitchFamily="34" charset="0"/>
              </a:rPr>
              <a:t>Tiriti</a:t>
            </a:r>
            <a:r>
              <a:rPr lang="en-NZ" sz="1100" dirty="0">
                <a:solidFill>
                  <a:srgbClr val="000000"/>
                </a:solidFill>
                <a:effectLst/>
                <a:latin typeface="Calibri" panose="020F0502020204030204" pitchFamily="34" charset="0"/>
                <a:ea typeface="Arial" panose="020B0604020202020204" pitchFamily="34" charset="0"/>
              </a:rPr>
              <a:t> obligations. </a:t>
            </a:r>
            <a:endParaRPr lang="en-NZ" sz="1100" dirty="0">
              <a:effectLst/>
              <a:latin typeface="Arial" panose="020B0604020202020204" pitchFamily="34" charset="0"/>
              <a:ea typeface="Arial" panose="020B0604020202020204" pitchFamily="34" charset="0"/>
            </a:endParaRPr>
          </a:p>
        </p:txBody>
      </p:sp>
      <p:sp>
        <p:nvSpPr>
          <p:cNvPr id="47" name="Text Box 10">
            <a:extLst>
              <a:ext uri="{FF2B5EF4-FFF2-40B4-BE49-F238E27FC236}">
                <a16:creationId xmlns:a16="http://schemas.microsoft.com/office/drawing/2014/main" id="{C33885BD-4415-8425-6F34-3DE658969996}"/>
              </a:ext>
            </a:extLst>
          </p:cNvPr>
          <p:cNvSpPr txBox="1">
            <a:spLocks noChangeArrowheads="1"/>
          </p:cNvSpPr>
          <p:nvPr/>
        </p:nvSpPr>
        <p:spPr bwMode="auto">
          <a:xfrm>
            <a:off x="9524927" y="3056246"/>
            <a:ext cx="2981151" cy="1508097"/>
          </a:xfrm>
          <a:prstGeom prst="rect">
            <a:avLst/>
          </a:prstGeom>
          <a:solidFill>
            <a:srgbClr val="CCCCFF"/>
          </a:solidFill>
          <a:ln w="9525">
            <a:noFill/>
            <a:miter lim="800000"/>
            <a:headEnd/>
            <a:tailEnd/>
          </a:ln>
        </p:spPr>
        <p:txBody>
          <a:bodyPr rot="0" vert="horz" wrap="square" lIns="72000" tIns="45720" rIns="0" bIns="0" anchor="t" anchorCtr="0">
            <a:noAutofit/>
          </a:bodyPr>
          <a:lstStyle/>
          <a:p>
            <a:pPr fontAlgn="base"/>
            <a:r>
              <a:rPr lang="en-NZ" sz="1400" b="1" dirty="0">
                <a:effectLst/>
                <a:latin typeface="Calibri" panose="020F0502020204030204" pitchFamily="34" charset="0"/>
                <a:ea typeface="Times New Roman" panose="02020603050405020304" pitchFamily="18" charset="0"/>
              </a:rPr>
              <a:t>Interested to find out more?</a:t>
            </a:r>
            <a:endParaRPr lang="en-NZ" sz="1100" dirty="0">
              <a:effectLst/>
              <a:latin typeface="Arial" panose="020B0604020202020204" pitchFamily="34" charset="0"/>
              <a:ea typeface="Arial" panose="020B0604020202020204" pitchFamily="34" charset="0"/>
            </a:endParaRPr>
          </a:p>
          <a:p>
            <a:pPr fontAlgn="base"/>
            <a:r>
              <a:rPr lang="en-NZ" sz="1100" b="1" dirty="0">
                <a:effectLst/>
                <a:latin typeface="Calibri" panose="020F0502020204030204" pitchFamily="34" charset="0"/>
                <a:ea typeface="Times New Roman" panose="02020603050405020304" pitchFamily="18" charset="0"/>
              </a:rPr>
              <a:t> </a:t>
            </a:r>
            <a:endParaRPr lang="en-NZ" sz="1100" dirty="0">
              <a:effectLst/>
              <a:latin typeface="Arial" panose="020B0604020202020204" pitchFamily="34" charset="0"/>
              <a:ea typeface="Arial" panose="020B0604020202020204" pitchFamily="34" charset="0"/>
            </a:endParaRPr>
          </a:p>
          <a:p>
            <a:pPr fontAlgn="base"/>
            <a:r>
              <a:rPr lang="en-NZ" sz="1100" b="1" dirty="0">
                <a:effectLst/>
                <a:latin typeface="Calibri" panose="020F0502020204030204" pitchFamily="34" charset="0"/>
                <a:ea typeface="Times New Roman" panose="02020603050405020304" pitchFamily="18" charset="0"/>
              </a:rPr>
              <a:t>Contact:</a:t>
            </a:r>
            <a:r>
              <a:rPr lang="en-NZ" sz="1100" dirty="0">
                <a:effectLst/>
                <a:latin typeface="Calibri" panose="020F0502020204030204" pitchFamily="34" charset="0"/>
                <a:ea typeface="Times New Roman" panose="02020603050405020304" pitchFamily="18" charset="0"/>
              </a:rPr>
              <a:t> </a:t>
            </a:r>
            <a:r>
              <a:rPr lang="en-NZ" sz="1100" u="sng" dirty="0">
                <a:solidFill>
                  <a:srgbClr val="0000FF"/>
                </a:solidFill>
                <a:effectLst/>
                <a:latin typeface="Calibri" panose="020F0502020204030204" pitchFamily="34" charset="0"/>
                <a:ea typeface="Times New Roman" panose="02020603050405020304" pitchFamily="18" charset="0"/>
                <a:hlinkClick r:id="rId3"/>
              </a:rPr>
              <a:t>Nikki </a:t>
            </a:r>
            <a:r>
              <a:rPr lang="en-NZ" sz="1100" u="sng" dirty="0" err="1">
                <a:solidFill>
                  <a:srgbClr val="0000FF"/>
                </a:solidFill>
                <a:effectLst/>
                <a:latin typeface="Calibri" panose="020F0502020204030204" pitchFamily="34" charset="0"/>
                <a:ea typeface="Times New Roman" panose="02020603050405020304" pitchFamily="18" charset="0"/>
                <a:hlinkClick r:id="rId3"/>
              </a:rPr>
              <a:t>Renall</a:t>
            </a:r>
            <a:r>
              <a:rPr lang="en-NZ" sz="1100" dirty="0">
                <a:effectLst/>
                <a:latin typeface="Calibri" panose="020F0502020204030204" pitchFamily="34" charset="0"/>
                <a:ea typeface="Times New Roman" panose="02020603050405020304" pitchFamily="18" charset="0"/>
              </a:rPr>
              <a:t>, </a:t>
            </a:r>
            <a:r>
              <a:rPr lang="en-NZ" sz="1100" u="sng" dirty="0">
                <a:solidFill>
                  <a:srgbClr val="0000FF"/>
                </a:solidFill>
                <a:effectLst/>
                <a:latin typeface="Calibri" panose="020F0502020204030204" pitchFamily="34" charset="0"/>
                <a:ea typeface="Times New Roman" panose="02020603050405020304" pitchFamily="18" charset="0"/>
                <a:hlinkClick r:id="rId4"/>
              </a:rPr>
              <a:t>N.Renall@massey.ac.nz</a:t>
            </a:r>
            <a:r>
              <a:rPr lang="en-NZ" sz="1100" dirty="0">
                <a:effectLst/>
                <a:latin typeface="Calibri" panose="020F0502020204030204" pitchFamily="34" charset="0"/>
                <a:ea typeface="Times New Roman" panose="02020603050405020304" pitchFamily="18" charset="0"/>
              </a:rPr>
              <a:t>, </a:t>
            </a:r>
            <a:endParaRPr lang="en-NZ" sz="1100" dirty="0">
              <a:effectLst/>
              <a:latin typeface="Arial" panose="020B0604020202020204" pitchFamily="34" charset="0"/>
              <a:ea typeface="Arial" panose="020B0604020202020204" pitchFamily="34" charset="0"/>
            </a:endParaRPr>
          </a:p>
          <a:p>
            <a:pPr fontAlgn="base"/>
            <a:r>
              <a:rPr lang="en-US" sz="1100" u="sng" dirty="0">
                <a:solidFill>
                  <a:srgbClr val="2E7F9F"/>
                </a:solidFill>
                <a:effectLst/>
                <a:latin typeface="Calibri" panose="020F0502020204030204" pitchFamily="34" charset="0"/>
                <a:ea typeface="Arial" panose="020B0604020202020204" pitchFamily="34" charset="0"/>
                <a:hlinkClick r:id="rId5"/>
              </a:rPr>
              <a:t>0000-0002-9594-1844</a:t>
            </a:r>
            <a:endParaRPr lang="en-NZ" sz="1100" dirty="0">
              <a:effectLst/>
              <a:latin typeface="Arial" panose="020B0604020202020204" pitchFamily="34" charset="0"/>
              <a:ea typeface="Arial" panose="020B0604020202020204" pitchFamily="34" charset="0"/>
            </a:endParaRPr>
          </a:p>
          <a:p>
            <a:pPr fontAlgn="base"/>
            <a:r>
              <a:rPr lang="en-NZ" sz="1100" dirty="0">
                <a:effectLst/>
                <a:latin typeface="Calibri" panose="020F0502020204030204" pitchFamily="34" charset="0"/>
                <a:ea typeface="Times New Roman" panose="02020603050405020304" pitchFamily="18" charset="0"/>
              </a:rPr>
              <a:t>Or </a:t>
            </a:r>
            <a:r>
              <a:rPr lang="en-NZ" sz="1100" u="sng" dirty="0">
                <a:solidFill>
                  <a:srgbClr val="0000FF"/>
                </a:solidFill>
                <a:effectLst/>
                <a:latin typeface="Calibri" panose="020F0502020204030204" pitchFamily="34" charset="0"/>
                <a:ea typeface="Times New Roman" panose="02020603050405020304" pitchFamily="18" charset="0"/>
                <a:hlinkClick r:id="rId6"/>
              </a:rPr>
              <a:t>Lisa </a:t>
            </a:r>
            <a:r>
              <a:rPr lang="en-NZ" sz="1100" u="sng" dirty="0" err="1">
                <a:solidFill>
                  <a:srgbClr val="0000FF"/>
                </a:solidFill>
                <a:effectLst/>
                <a:latin typeface="Calibri" panose="020F0502020204030204" pitchFamily="34" charset="0"/>
                <a:ea typeface="Times New Roman" panose="02020603050405020304" pitchFamily="18" charset="0"/>
                <a:hlinkClick r:id="rId6"/>
              </a:rPr>
              <a:t>Te</a:t>
            </a:r>
            <a:r>
              <a:rPr lang="en-NZ" sz="1100" u="sng" dirty="0">
                <a:solidFill>
                  <a:srgbClr val="0000FF"/>
                </a:solidFill>
                <a:effectLst/>
                <a:latin typeface="Calibri" panose="020F0502020204030204" pitchFamily="34" charset="0"/>
                <a:ea typeface="Times New Roman" panose="02020603050405020304" pitchFamily="18" charset="0"/>
                <a:hlinkClick r:id="rId6"/>
              </a:rPr>
              <a:t> </a:t>
            </a:r>
            <a:r>
              <a:rPr lang="en-NZ" sz="1100" u="sng" dirty="0" err="1">
                <a:solidFill>
                  <a:srgbClr val="0000FF"/>
                </a:solidFill>
                <a:effectLst/>
                <a:latin typeface="Calibri" panose="020F0502020204030204" pitchFamily="34" charset="0"/>
                <a:ea typeface="Times New Roman" panose="02020603050405020304" pitchFamily="18" charset="0"/>
                <a:hlinkClick r:id="rId6"/>
              </a:rPr>
              <a:t>Morenga</a:t>
            </a:r>
            <a:r>
              <a:rPr lang="en-NZ" sz="1100" dirty="0">
                <a:effectLst/>
                <a:latin typeface="Calibri" panose="020F0502020204030204" pitchFamily="34" charset="0"/>
                <a:ea typeface="Times New Roman" panose="02020603050405020304" pitchFamily="18" charset="0"/>
              </a:rPr>
              <a:t>, </a:t>
            </a:r>
            <a:r>
              <a:rPr lang="en-NZ" sz="1100" u="sng" dirty="0">
                <a:solidFill>
                  <a:srgbClr val="0000FF"/>
                </a:solidFill>
                <a:effectLst/>
                <a:latin typeface="Calibri" panose="020F0502020204030204" pitchFamily="34" charset="0"/>
                <a:ea typeface="Times New Roman" panose="02020603050405020304" pitchFamily="18" charset="0"/>
                <a:hlinkClick r:id="rId7"/>
              </a:rPr>
              <a:t>L.TeMorenga@massey.ac.nz</a:t>
            </a:r>
            <a:r>
              <a:rPr lang="en-NZ" sz="1100" dirty="0">
                <a:effectLst/>
                <a:latin typeface="Calibri" panose="020F0502020204030204" pitchFamily="34" charset="0"/>
                <a:ea typeface="Times New Roman" panose="02020603050405020304" pitchFamily="18" charset="0"/>
              </a:rPr>
              <a:t>,</a:t>
            </a:r>
            <a:r>
              <a:rPr lang="en-NZ" sz="1100" dirty="0">
                <a:effectLst/>
                <a:latin typeface="Arial" panose="020B0604020202020204" pitchFamily="34" charset="0"/>
                <a:ea typeface="Arial" panose="020B0604020202020204" pitchFamily="34" charset="0"/>
              </a:rPr>
              <a:t> </a:t>
            </a:r>
            <a:r>
              <a:rPr lang="en-US" sz="1100" u="sng" dirty="0">
                <a:solidFill>
                  <a:srgbClr val="2E7F9F"/>
                </a:solidFill>
                <a:effectLst/>
                <a:latin typeface="Calibri" panose="020F0502020204030204" pitchFamily="34" charset="0"/>
                <a:ea typeface="Arial" panose="020B0604020202020204" pitchFamily="34" charset="0"/>
                <a:hlinkClick r:id="rId8"/>
              </a:rPr>
              <a:t>0000-0003-3526-0091</a:t>
            </a:r>
            <a:endParaRPr lang="en-US" sz="1100" u="sng" dirty="0">
              <a:solidFill>
                <a:srgbClr val="2E7F9F"/>
              </a:solidFill>
              <a:effectLst/>
              <a:latin typeface="Calibri" panose="020F0502020204030204" pitchFamily="34" charset="0"/>
              <a:ea typeface="Arial" panose="020B0604020202020204" pitchFamily="34" charset="0"/>
            </a:endParaRPr>
          </a:p>
          <a:p>
            <a:pPr fontAlgn="base"/>
            <a:r>
              <a:rPr lang="en-NZ" sz="1100" u="sng" dirty="0">
                <a:solidFill>
                  <a:srgbClr val="0000FF"/>
                </a:solidFill>
                <a:effectLst/>
                <a:latin typeface="Calibri" panose="020F0502020204030204" pitchFamily="34" charset="0"/>
                <a:ea typeface="Times New Roman" panose="02020603050405020304" pitchFamily="18" charset="0"/>
                <a:hlinkClick r:id="rId9"/>
              </a:rPr>
              <a:t>Link</a:t>
            </a:r>
            <a:r>
              <a:rPr lang="en-NZ" sz="1100" dirty="0">
                <a:effectLst/>
                <a:latin typeface="Calibri" panose="020F0502020204030204" pitchFamily="34" charset="0"/>
                <a:ea typeface="Times New Roman" panose="02020603050405020304" pitchFamily="18" charset="0"/>
              </a:rPr>
              <a:t> to 2023 HCA policy prevention brief or </a:t>
            </a:r>
            <a:r>
              <a:rPr lang="en-NZ" sz="1100" u="sng" dirty="0">
                <a:solidFill>
                  <a:srgbClr val="0000FF"/>
                </a:solidFill>
                <a:effectLst/>
                <a:latin typeface="Calibri" panose="020F0502020204030204" pitchFamily="34" charset="0"/>
                <a:ea typeface="Times New Roman" panose="02020603050405020304" pitchFamily="18" charset="0"/>
                <a:hlinkClick r:id="rId10"/>
              </a:rPr>
              <a:t>here</a:t>
            </a:r>
            <a:r>
              <a:rPr lang="en-NZ" sz="1100" dirty="0">
                <a:effectLst/>
                <a:latin typeface="Calibri" panose="020F0502020204030204" pitchFamily="34" charset="0"/>
                <a:ea typeface="Times New Roman" panose="02020603050405020304" pitchFamily="18" charset="0"/>
              </a:rPr>
              <a:t>. </a:t>
            </a:r>
            <a:r>
              <a:rPr lang="en-US" sz="1800" dirty="0">
                <a:effectLst/>
                <a:latin typeface="Arial" panose="020B0604020202020204" pitchFamily="34" charset="0"/>
                <a:ea typeface="Arial" panose="020B0604020202020204" pitchFamily="34" charset="0"/>
              </a:rPr>
              <a:t> </a:t>
            </a:r>
            <a:endParaRPr lang="en-NZ" sz="1800" dirty="0">
              <a:effectLst/>
              <a:latin typeface="Arial" panose="020B0604020202020204" pitchFamily="34" charset="0"/>
              <a:ea typeface="Arial" panose="020B0604020202020204" pitchFamily="34" charset="0"/>
            </a:endParaRPr>
          </a:p>
          <a:p>
            <a:pPr fontAlgn="base"/>
            <a:endParaRPr lang="en-US" sz="1100" u="sng" dirty="0">
              <a:solidFill>
                <a:srgbClr val="2E7F9F"/>
              </a:solidFill>
              <a:effectLst/>
              <a:latin typeface="Calibri" panose="020F0502020204030204" pitchFamily="34" charset="0"/>
              <a:ea typeface="Arial" panose="020B0604020202020204" pitchFamily="34" charset="0"/>
            </a:endParaRPr>
          </a:p>
          <a:p>
            <a:pPr fontAlgn="base"/>
            <a:endParaRPr lang="en-NZ" sz="1100" dirty="0">
              <a:effectLst/>
              <a:latin typeface="Arial" panose="020B0604020202020204" pitchFamily="34" charset="0"/>
              <a:ea typeface="Arial" panose="020B0604020202020204" pitchFamily="34" charset="0"/>
            </a:endParaRPr>
          </a:p>
          <a:p>
            <a:pPr fontAlgn="base"/>
            <a:r>
              <a:rPr lang="en-NZ" sz="1100" dirty="0">
                <a:effectLst/>
                <a:latin typeface="Calibri" panose="020F0502020204030204" pitchFamily="34" charset="0"/>
                <a:ea typeface="Times New Roman" panose="02020603050405020304" pitchFamily="18" charset="0"/>
              </a:rPr>
              <a:t> </a:t>
            </a:r>
            <a:endParaRPr lang="en-NZ" sz="1100" dirty="0">
              <a:effectLst/>
              <a:latin typeface="Arial" panose="020B0604020202020204" pitchFamily="34" charset="0"/>
              <a:ea typeface="Arial" panose="020B0604020202020204" pitchFamily="34" charset="0"/>
            </a:endParaRPr>
          </a:p>
          <a:p>
            <a:r>
              <a:rPr lang="en-US" sz="1100" dirty="0">
                <a:effectLst/>
                <a:latin typeface="Arial" panose="020B060402020202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r>
              <a:rPr lang="en-US" sz="1100"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endParaRPr lang="en-NZ" sz="1100" dirty="0">
              <a:effectLst/>
              <a:latin typeface="Arial" panose="020B0604020202020204" pitchFamily="34" charset="0"/>
              <a:ea typeface="Arial" panose="020B0604020202020204" pitchFamily="34" charset="0"/>
            </a:endParaRPr>
          </a:p>
        </p:txBody>
      </p:sp>
      <p:sp>
        <p:nvSpPr>
          <p:cNvPr id="50" name="Text Box 196">
            <a:extLst>
              <a:ext uri="{FF2B5EF4-FFF2-40B4-BE49-F238E27FC236}">
                <a16:creationId xmlns:a16="http://schemas.microsoft.com/office/drawing/2014/main" id="{0018E6E0-9A59-1A91-AAFE-EAC873D9FB84}"/>
              </a:ext>
            </a:extLst>
          </p:cNvPr>
          <p:cNvSpPr txBox="1"/>
          <p:nvPr/>
        </p:nvSpPr>
        <p:spPr>
          <a:xfrm>
            <a:off x="6765930" y="4400038"/>
            <a:ext cx="1174750" cy="3270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NZ" sz="1400" b="1" dirty="0">
                <a:effectLst/>
                <a:latin typeface="Calibri" panose="020F0502020204030204" pitchFamily="34" charset="0"/>
                <a:ea typeface="Arial" panose="020B0604020202020204" pitchFamily="34" charset="0"/>
              </a:rPr>
              <a:t>Definitions:</a:t>
            </a:r>
            <a:endParaRPr lang="en-NZ" sz="1100" dirty="0">
              <a:effectLst/>
              <a:latin typeface="Arial" panose="020B0604020202020204" pitchFamily="34" charset="0"/>
              <a:ea typeface="Arial" panose="020B0604020202020204" pitchFamily="34" charset="0"/>
            </a:endParaRPr>
          </a:p>
          <a:p>
            <a:r>
              <a:rPr lang="en-NZ" sz="1400" b="1" dirty="0">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51" name="Text Box 4">
            <a:extLst>
              <a:ext uri="{FF2B5EF4-FFF2-40B4-BE49-F238E27FC236}">
                <a16:creationId xmlns:a16="http://schemas.microsoft.com/office/drawing/2014/main" id="{2E0C5580-5A17-60D8-E44F-E68E339C5C7C}"/>
              </a:ext>
            </a:extLst>
          </p:cNvPr>
          <p:cNvSpPr txBox="1">
            <a:spLocks noChangeArrowheads="1"/>
          </p:cNvSpPr>
          <p:nvPr/>
        </p:nvSpPr>
        <p:spPr bwMode="auto">
          <a:xfrm>
            <a:off x="6782888" y="4704636"/>
            <a:ext cx="5697436" cy="171800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r>
              <a:rPr lang="en-US" sz="1100" b="1" dirty="0">
                <a:effectLst/>
                <a:latin typeface="Calibri" panose="020F0502020204030204" pitchFamily="34" charset="0"/>
                <a:ea typeface="Arial" panose="020B0604020202020204" pitchFamily="34" charset="0"/>
              </a:rPr>
              <a:t>Healthy diet: </a:t>
            </a:r>
            <a:r>
              <a:rPr lang="en-US" sz="1100" dirty="0">
                <a:effectLst/>
                <a:latin typeface="Calibri" panose="020F0502020204030204" pitchFamily="34" charset="0"/>
                <a:ea typeface="Arial" panose="020B0604020202020204" pitchFamily="34" charset="0"/>
              </a:rPr>
              <a:t>Health-promoting diets align with food based dietary guidelines which encourage daily servings of vegetables, fruit, wholegrains, legumes, nuts and seeds, with some low-fat dairy and lean meat. Whilst limiting the intake of unhealthy foods and drinks high in salt, sugars and/or saturated fats. </a:t>
            </a:r>
            <a:r>
              <a:rPr lang="en-US" sz="1100" b="1" dirty="0">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pPr algn="just"/>
            <a:r>
              <a:rPr lang="en-US" sz="1100" b="1" dirty="0">
                <a:effectLst/>
                <a:latin typeface="Calibri" panose="020F0502020204030204" pitchFamily="34" charset="0"/>
                <a:ea typeface="Arial" panose="020B0604020202020204" pitchFamily="34" charset="0"/>
              </a:rPr>
              <a:t>Dietary </a:t>
            </a:r>
            <a:r>
              <a:rPr lang="en-US" sz="1100" b="1" dirty="0" err="1">
                <a:effectLst/>
                <a:latin typeface="Calibri" panose="020F0502020204030204" pitchFamily="34" charset="0"/>
                <a:ea typeface="Arial" panose="020B0604020202020204" pitchFamily="34" charset="0"/>
              </a:rPr>
              <a:t>fibre</a:t>
            </a:r>
            <a:r>
              <a:rPr lang="en-US" sz="1100" b="1" dirty="0">
                <a:effectLst/>
                <a:latin typeface="Calibri" panose="020F0502020204030204" pitchFamily="34" charset="0"/>
                <a:ea typeface="Arial" panose="020B0604020202020204" pitchFamily="34" charset="0"/>
              </a:rPr>
              <a:t>:</a:t>
            </a:r>
            <a:r>
              <a:rPr lang="en-US" sz="1100" dirty="0">
                <a:effectLst/>
                <a:latin typeface="Calibri" panose="020F0502020204030204" pitchFamily="34" charset="0"/>
                <a:ea typeface="Arial" panose="020B0604020202020204" pitchFamily="34" charset="0"/>
              </a:rPr>
              <a:t> Intakes of over 25g daily are associated with maintaining a healthy body weight and reducing the risk of developing NCDs such as cardiovascular disease and diabetes. Fruit, vegetables, wholegrains, and legumes are good sources of naturally occurring dietary </a:t>
            </a:r>
            <a:r>
              <a:rPr lang="en-US" sz="1100" dirty="0" err="1">
                <a:effectLst/>
                <a:latin typeface="Calibri" panose="020F0502020204030204" pitchFamily="34" charset="0"/>
                <a:ea typeface="Arial" panose="020B0604020202020204" pitchFamily="34" charset="0"/>
              </a:rPr>
              <a:t>fibre</a:t>
            </a:r>
            <a:r>
              <a:rPr lang="en-US" sz="1100" dirty="0">
                <a:effectLst/>
                <a:latin typeface="Calibri" panose="020F0502020204030204" pitchFamily="34" charset="0"/>
                <a:ea typeface="Arial" panose="020B0604020202020204" pitchFamily="34" charset="0"/>
              </a:rPr>
              <a:t>.  </a:t>
            </a:r>
            <a:r>
              <a:rPr lang="en-NZ" sz="1100" dirty="0">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pPr algn="just"/>
            <a:r>
              <a:rPr lang="en-NZ" sz="1100" b="1" dirty="0">
                <a:effectLst/>
                <a:latin typeface="Calibri" panose="020F0502020204030204" pitchFamily="34" charset="0"/>
                <a:ea typeface="Arial" panose="020B0604020202020204" pitchFamily="34" charset="0"/>
              </a:rPr>
              <a:t>Convenience foods: </a:t>
            </a:r>
            <a:r>
              <a:rPr lang="en-NZ" sz="1100" dirty="0">
                <a:effectLst/>
                <a:latin typeface="Calibri" panose="020F0502020204030204" pitchFamily="34" charset="0"/>
                <a:ea typeface="Arial" panose="020B0604020202020204" pitchFamily="34" charset="0"/>
              </a:rPr>
              <a:t>Are foods high in energy, added sugar, salt, and/or saturated fats that are often low in dietary fibre, and other essential nutrients. These foods are frequently highly processed, cheap, and readily accessible at all times of the day. </a:t>
            </a:r>
            <a:endParaRPr lang="en-NZ" sz="1100" dirty="0">
              <a:effectLst/>
              <a:latin typeface="Arial" panose="020B0604020202020204" pitchFamily="34" charset="0"/>
              <a:ea typeface="Arial" panose="020B0604020202020204" pitchFamily="34" charset="0"/>
            </a:endParaRPr>
          </a:p>
        </p:txBody>
      </p:sp>
      <p:sp>
        <p:nvSpPr>
          <p:cNvPr id="52" name="Text Box 9">
            <a:extLst>
              <a:ext uri="{FF2B5EF4-FFF2-40B4-BE49-F238E27FC236}">
                <a16:creationId xmlns:a16="http://schemas.microsoft.com/office/drawing/2014/main" id="{490558E4-1FB9-B2AF-7361-1B70888B426C}"/>
              </a:ext>
            </a:extLst>
          </p:cNvPr>
          <p:cNvSpPr txBox="1">
            <a:spLocks noChangeArrowheads="1"/>
          </p:cNvSpPr>
          <p:nvPr/>
        </p:nvSpPr>
        <p:spPr bwMode="auto">
          <a:xfrm>
            <a:off x="6836851" y="7463963"/>
            <a:ext cx="5746886" cy="186436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90170" indent="-90170"/>
            <a:r>
              <a:rPr lang="en-US" sz="800" b="1" dirty="0">
                <a:effectLst/>
                <a:latin typeface="Calibri" panose="020F0502020204030204" pitchFamily="34" charset="0"/>
                <a:ea typeface="Arial" panose="020B0604020202020204" pitchFamily="34" charset="0"/>
              </a:rPr>
              <a:t>References</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a:effectLst/>
                <a:latin typeface="Calibri" panose="020F0502020204030204" pitchFamily="34" charset="0"/>
                <a:ea typeface="Arial" panose="020B0604020202020204" pitchFamily="34" charset="0"/>
              </a:rPr>
              <a:t>Organization for Economic Co-operation and Development (OECD). OECD Obesity update 2017. Paris, France; 2017.</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a:effectLst/>
                <a:latin typeface="Calibri" panose="020F0502020204030204" pitchFamily="34" charset="0"/>
                <a:ea typeface="Arial" panose="020B0604020202020204" pitchFamily="34" charset="0"/>
              </a:rPr>
              <a:t>Ministry of Health. New Zealand Health Survey 2020/21: Body size: Obese: BMI of 30.0 or greater [Internet]. 2021 [cited 2023 May 2]. </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a:effectLst/>
                <a:latin typeface="Calibri" panose="020F0502020204030204" pitchFamily="34" charset="0"/>
                <a:ea typeface="Arial" panose="020B0604020202020204" pitchFamily="34" charset="0"/>
              </a:rPr>
              <a:t>Afshin A, Sur PJ, Fay KA, </a:t>
            </a:r>
            <a:r>
              <a:rPr lang="en-US" sz="800" dirty="0" err="1">
                <a:effectLst/>
                <a:latin typeface="Calibri" panose="020F0502020204030204" pitchFamily="34" charset="0"/>
                <a:ea typeface="Arial" panose="020B0604020202020204" pitchFamily="34" charset="0"/>
              </a:rPr>
              <a:t>Cornaby</a:t>
            </a:r>
            <a:r>
              <a:rPr lang="en-US" sz="800" dirty="0">
                <a:effectLst/>
                <a:latin typeface="Calibri" panose="020F0502020204030204" pitchFamily="34" charset="0"/>
                <a:ea typeface="Arial" panose="020B0604020202020204" pitchFamily="34" charset="0"/>
              </a:rPr>
              <a:t> L, Ferrara G, Salama JS, et al. Health effects of dietary risks in 195 countries, 1990–2017: A systematic analysis for the Global Burden of Disease Study 2017. Lancet. 2019;393(10184):1958–72.</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err="1">
                <a:effectLst/>
                <a:latin typeface="Calibri" panose="020F0502020204030204" pitchFamily="34" charset="0"/>
                <a:ea typeface="Arial" panose="020B0604020202020204" pitchFamily="34" charset="0"/>
              </a:rPr>
              <a:t>O’Hearn</a:t>
            </a:r>
            <a:r>
              <a:rPr lang="en-US" sz="800" dirty="0">
                <a:effectLst/>
                <a:latin typeface="Calibri" panose="020F0502020204030204" pitchFamily="34" charset="0"/>
                <a:ea typeface="Arial" panose="020B0604020202020204" pitchFamily="34" charset="0"/>
              </a:rPr>
              <a:t> M, Lara-Castor L, </a:t>
            </a:r>
            <a:r>
              <a:rPr lang="en-US" sz="800" dirty="0" err="1">
                <a:effectLst/>
                <a:latin typeface="Calibri" panose="020F0502020204030204" pitchFamily="34" charset="0"/>
                <a:ea typeface="Arial" panose="020B0604020202020204" pitchFamily="34" charset="0"/>
              </a:rPr>
              <a:t>Cudhea</a:t>
            </a:r>
            <a:r>
              <a:rPr lang="en-US" sz="800" dirty="0">
                <a:effectLst/>
                <a:latin typeface="Calibri" panose="020F0502020204030204" pitchFamily="34" charset="0"/>
                <a:ea typeface="Arial" panose="020B0604020202020204" pitchFamily="34" charset="0"/>
              </a:rPr>
              <a:t> F, Miller V, Reedy J, Shi P, Zhang J, Wong JB, </a:t>
            </a:r>
            <a:r>
              <a:rPr lang="en-US" sz="800" dirty="0" err="1">
                <a:effectLst/>
                <a:latin typeface="Calibri" panose="020F0502020204030204" pitchFamily="34" charset="0"/>
                <a:ea typeface="Arial" panose="020B0604020202020204" pitchFamily="34" charset="0"/>
              </a:rPr>
              <a:t>Economos</a:t>
            </a:r>
            <a:r>
              <a:rPr lang="en-US" sz="800" dirty="0">
                <a:effectLst/>
                <a:latin typeface="Calibri" panose="020F0502020204030204" pitchFamily="34" charset="0"/>
                <a:ea typeface="Arial" panose="020B0604020202020204" pitchFamily="34" charset="0"/>
              </a:rPr>
              <a:t> CD, Micha R, </a:t>
            </a:r>
            <a:r>
              <a:rPr lang="en-US" sz="800" dirty="0" err="1">
                <a:effectLst/>
                <a:latin typeface="Calibri" panose="020F0502020204030204" pitchFamily="34" charset="0"/>
                <a:ea typeface="Arial" panose="020B0604020202020204" pitchFamily="34" charset="0"/>
              </a:rPr>
              <a:t>Mozaffarian</a:t>
            </a:r>
            <a:r>
              <a:rPr lang="en-US" sz="800" dirty="0">
                <a:effectLst/>
                <a:latin typeface="Calibri" panose="020F0502020204030204" pitchFamily="34" charset="0"/>
                <a:ea typeface="Arial" panose="020B0604020202020204" pitchFamily="34" charset="0"/>
              </a:rPr>
              <a:t> D. Incident type 2 diabetes attributable to suboptimal diet in 184 countries. Nature Medicine. 2023 Apr 17:1-4.</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a:effectLst/>
                <a:latin typeface="Calibri" panose="020F0502020204030204" pitchFamily="34" charset="0"/>
                <a:ea typeface="Arial" panose="020B0604020202020204" pitchFamily="34" charset="0"/>
              </a:rPr>
              <a:t>PwC. (2021). The Economic and Social Cost of Type 2 Diabetes. PwC</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err="1">
                <a:effectLst/>
                <a:latin typeface="Calibri" panose="020F0502020204030204" pitchFamily="34" charset="0"/>
                <a:ea typeface="Arial" panose="020B0604020202020204" pitchFamily="34" charset="0"/>
              </a:rPr>
              <a:t>Kindleysides</a:t>
            </a:r>
            <a:r>
              <a:rPr lang="en-US" sz="800" dirty="0">
                <a:effectLst/>
                <a:latin typeface="Calibri" panose="020F0502020204030204" pitchFamily="34" charset="0"/>
                <a:ea typeface="Arial" panose="020B0604020202020204" pitchFamily="34" charset="0"/>
              </a:rPr>
              <a:t> S, Kruger R, Douwes J, </a:t>
            </a:r>
            <a:r>
              <a:rPr lang="en-US" sz="800" dirty="0" err="1">
                <a:effectLst/>
                <a:latin typeface="Calibri" panose="020F0502020204030204" pitchFamily="34" charset="0"/>
                <a:ea typeface="Arial" panose="020B0604020202020204" pitchFamily="34" charset="0"/>
              </a:rPr>
              <a:t>Tannock</a:t>
            </a:r>
            <a:r>
              <a:rPr lang="en-US" sz="800" dirty="0">
                <a:effectLst/>
                <a:latin typeface="Calibri" panose="020F0502020204030204" pitchFamily="34" charset="0"/>
                <a:ea typeface="Arial" panose="020B0604020202020204" pitchFamily="34" charset="0"/>
              </a:rPr>
              <a:t> G, </a:t>
            </a:r>
            <a:r>
              <a:rPr lang="en-US" sz="800" dirty="0" err="1">
                <a:effectLst/>
                <a:latin typeface="Calibri" panose="020F0502020204030204" pitchFamily="34" charset="0"/>
                <a:ea typeface="Arial" panose="020B0604020202020204" pitchFamily="34" charset="0"/>
              </a:rPr>
              <a:t>Renall</a:t>
            </a:r>
            <a:r>
              <a:rPr lang="en-US" sz="800" dirty="0">
                <a:effectLst/>
                <a:latin typeface="Calibri" panose="020F0502020204030204" pitchFamily="34" charset="0"/>
                <a:ea typeface="Arial" panose="020B0604020202020204" pitchFamily="34" charset="0"/>
              </a:rPr>
              <a:t> N, Slater J, et al. </a:t>
            </a:r>
            <a:r>
              <a:rPr lang="en-US" sz="800" dirty="0" err="1">
                <a:effectLst/>
                <a:latin typeface="Calibri" panose="020F0502020204030204" pitchFamily="34" charset="0"/>
                <a:ea typeface="Arial" panose="020B0604020202020204" pitchFamily="34" charset="0"/>
              </a:rPr>
              <a:t>PRedictors</a:t>
            </a:r>
            <a:r>
              <a:rPr lang="en-US" sz="800" dirty="0">
                <a:effectLst/>
                <a:latin typeface="Calibri" panose="020F0502020204030204" pitchFamily="34" charset="0"/>
                <a:ea typeface="Arial" panose="020B0604020202020204" pitchFamily="34" charset="0"/>
              </a:rPr>
              <a:t> linking Obesity and the gut </a:t>
            </a:r>
            <a:r>
              <a:rPr lang="en-US" sz="800" dirty="0" err="1">
                <a:effectLst/>
                <a:latin typeface="Calibri" panose="020F0502020204030204" pitchFamily="34" charset="0"/>
                <a:ea typeface="Arial" panose="020B0604020202020204" pitchFamily="34" charset="0"/>
              </a:rPr>
              <a:t>MIcrobiomE</a:t>
            </a:r>
            <a:r>
              <a:rPr lang="en-US" sz="800" dirty="0">
                <a:effectLst/>
                <a:latin typeface="Calibri" panose="020F0502020204030204" pitchFamily="34" charset="0"/>
                <a:ea typeface="Arial" panose="020B0604020202020204" pitchFamily="34" charset="0"/>
              </a:rPr>
              <a:t> (The PROMISE study): Protocol and recruitment strategy of a cross-sectional study on pathways that affect the gut microbiome and its impact on obesity. JMIR Res </a:t>
            </a:r>
            <a:r>
              <a:rPr lang="en-US" sz="800" dirty="0" err="1">
                <a:effectLst/>
                <a:latin typeface="Calibri" panose="020F0502020204030204" pitchFamily="34" charset="0"/>
                <a:ea typeface="Arial" panose="020B0604020202020204" pitchFamily="34" charset="0"/>
              </a:rPr>
              <a:t>Protoc</a:t>
            </a:r>
            <a:r>
              <a:rPr lang="en-US" sz="800" dirty="0">
                <a:effectLst/>
                <a:latin typeface="Calibri" panose="020F0502020204030204" pitchFamily="34" charset="0"/>
                <a:ea typeface="Arial" panose="020B0604020202020204" pitchFamily="34" charset="0"/>
              </a:rPr>
              <a:t>. 2019;8:1–16.</a:t>
            </a:r>
            <a:endParaRPr lang="en-NZ" sz="1100" dirty="0">
              <a:effectLst/>
              <a:latin typeface="Arial" panose="020B0604020202020204" pitchFamily="34" charset="0"/>
              <a:ea typeface="Arial" panose="020B0604020202020204" pitchFamily="34" charset="0"/>
            </a:endParaRPr>
          </a:p>
          <a:p>
            <a:pPr marL="342900" lvl="0" indent="-342900" algn="just">
              <a:buFont typeface="+mj-lt"/>
              <a:buAutoNum type="arabicPeriod"/>
            </a:pPr>
            <a:r>
              <a:rPr lang="en-US" sz="800" dirty="0">
                <a:effectLst/>
                <a:latin typeface="Calibri" panose="020F0502020204030204" pitchFamily="34" charset="0"/>
                <a:ea typeface="Arial" panose="020B0604020202020204" pitchFamily="34" charset="0"/>
              </a:rPr>
              <a:t>Ministry of Health. Closer to home: Long-term conditions and obesity. Prevalence of diabetes, by ethnic group and age, 2013 [Internet]. New Zealand Health Strategy: Future direction. 2016 [cited 2023 May 2]. Available from: https://www.health.govt.nz/new-zealand-health-system/new-zealand-health-strategy-future-direction/five-strategic-themes/closer-home</a:t>
            </a:r>
            <a:endParaRPr lang="en-NZ" sz="1100" dirty="0">
              <a:effectLst/>
              <a:latin typeface="Arial" panose="020B0604020202020204" pitchFamily="34" charset="0"/>
              <a:ea typeface="Arial" panose="020B0604020202020204" pitchFamily="34" charset="0"/>
            </a:endParaRPr>
          </a:p>
          <a:p>
            <a:pPr marL="90170" indent="-90170"/>
            <a:r>
              <a:rPr lang="en-US" sz="800" dirty="0">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63" name="Text Box 11">
            <a:extLst>
              <a:ext uri="{FF2B5EF4-FFF2-40B4-BE49-F238E27FC236}">
                <a16:creationId xmlns:a16="http://schemas.microsoft.com/office/drawing/2014/main" id="{E2FD21D1-3A54-910B-891E-763500D45EEB}"/>
              </a:ext>
            </a:extLst>
          </p:cNvPr>
          <p:cNvSpPr txBox="1">
            <a:spLocks noChangeArrowheads="1"/>
          </p:cNvSpPr>
          <p:nvPr/>
        </p:nvSpPr>
        <p:spPr bwMode="auto">
          <a:xfrm>
            <a:off x="6802739" y="6437371"/>
            <a:ext cx="5591460" cy="47815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r>
              <a:rPr lang="en-NZ" sz="1100" b="1" dirty="0">
                <a:solidFill>
                  <a:srgbClr val="000000"/>
                </a:solidFill>
                <a:effectLst/>
                <a:latin typeface="Calibri" panose="020F0502020204030204" pitchFamily="34" charset="0"/>
                <a:ea typeface="Arial" panose="020B0604020202020204" pitchFamily="34" charset="0"/>
              </a:rPr>
              <a:t>Keywords:</a:t>
            </a:r>
            <a:endParaRPr lang="en-NZ" sz="1100" dirty="0">
              <a:effectLst/>
              <a:latin typeface="Arial" panose="020B0604020202020204" pitchFamily="34" charset="0"/>
              <a:ea typeface="Arial" panose="020B0604020202020204" pitchFamily="34" charset="0"/>
            </a:endParaRPr>
          </a:p>
          <a:p>
            <a:r>
              <a:rPr lang="en-NZ" sz="1100" dirty="0">
                <a:solidFill>
                  <a:srgbClr val="000000"/>
                </a:solidFill>
                <a:effectLst/>
                <a:latin typeface="Calibri" panose="020F0502020204030204" pitchFamily="34" charset="0"/>
                <a:ea typeface="Arial" panose="020B0604020202020204" pitchFamily="34" charset="0"/>
              </a:rPr>
              <a:t>Dietary Fibre, Obesity, Nutrition, Metabolic disease, Socioeconomic factors, Healthcare costs</a:t>
            </a:r>
            <a:endParaRPr lang="en-NZ" sz="1100" dirty="0">
              <a:effectLst/>
              <a:latin typeface="Arial" panose="020B0604020202020204" pitchFamily="34" charset="0"/>
              <a:ea typeface="Arial" panose="020B0604020202020204" pitchFamily="34" charset="0"/>
            </a:endParaRPr>
          </a:p>
          <a:p>
            <a:r>
              <a:rPr lang="en-NZ" sz="1100"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69" name="Text Box 20">
            <a:extLst>
              <a:ext uri="{FF2B5EF4-FFF2-40B4-BE49-F238E27FC236}">
                <a16:creationId xmlns:a16="http://schemas.microsoft.com/office/drawing/2014/main" id="{A60EC827-A6A5-8020-975B-D28FF42F76A9}"/>
              </a:ext>
            </a:extLst>
          </p:cNvPr>
          <p:cNvSpPr txBox="1">
            <a:spLocks noChangeArrowheads="1"/>
          </p:cNvSpPr>
          <p:nvPr/>
        </p:nvSpPr>
        <p:spPr bwMode="auto">
          <a:xfrm>
            <a:off x="6836851" y="6868480"/>
            <a:ext cx="5216389" cy="49085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fontAlgn="base"/>
            <a:r>
              <a:rPr lang="en-NZ" sz="1100" b="1" dirty="0">
                <a:solidFill>
                  <a:srgbClr val="000000"/>
                </a:solidFill>
                <a:effectLst/>
                <a:latin typeface="Calibri" panose="020F0502020204030204" pitchFamily="34" charset="0"/>
                <a:ea typeface="Times New Roman" panose="02020603050405020304" pitchFamily="18" charset="0"/>
              </a:rPr>
              <a:t>Dates:</a:t>
            </a:r>
            <a:r>
              <a:rPr lang="en-NZ" sz="1100" dirty="0">
                <a:effectLst/>
                <a:latin typeface="Times New Roman" panose="02020603050405020304" pitchFamily="18" charset="0"/>
                <a:ea typeface="Times New Roman" panose="02020603050405020304" pitchFamily="18" charset="0"/>
              </a:rPr>
              <a:t> </a:t>
            </a:r>
            <a:r>
              <a:rPr lang="en-NZ" sz="1100" dirty="0">
                <a:solidFill>
                  <a:srgbClr val="000000"/>
                </a:solidFill>
                <a:effectLst/>
                <a:latin typeface="Calibri" panose="020F0502020204030204" pitchFamily="34" charset="0"/>
                <a:ea typeface="Times New Roman" panose="02020603050405020304" pitchFamily="18" charset="0"/>
              </a:rPr>
              <a:t>Brief prepared: 22 May 2023, Research undertaken: July 2016 – Dec 2019 , Manuscript currently under review</a:t>
            </a:r>
            <a:endParaRPr lang="en-NZ" sz="1200" dirty="0">
              <a:effectLst/>
              <a:latin typeface="Times New Roman" panose="02020603050405020304" pitchFamily="18" charset="0"/>
              <a:ea typeface="Times New Roman" panose="02020603050405020304" pitchFamily="18" charset="0"/>
            </a:endParaRPr>
          </a:p>
          <a:p>
            <a:r>
              <a:rPr lang="en-NZ" sz="1100" b="1"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a:p>
            <a:r>
              <a:rPr lang="en-NZ" sz="1100" b="1"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72" name="Text Box 18">
            <a:extLst>
              <a:ext uri="{FF2B5EF4-FFF2-40B4-BE49-F238E27FC236}">
                <a16:creationId xmlns:a16="http://schemas.microsoft.com/office/drawing/2014/main" id="{FA1FAF3B-A2E1-247D-D2AE-A29413A12A27}"/>
              </a:ext>
            </a:extLst>
          </p:cNvPr>
          <p:cNvSpPr txBox="1">
            <a:spLocks noChangeArrowheads="1"/>
          </p:cNvSpPr>
          <p:nvPr/>
        </p:nvSpPr>
        <p:spPr bwMode="auto">
          <a:xfrm>
            <a:off x="6836851" y="7275124"/>
            <a:ext cx="5746886" cy="27617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r>
              <a:rPr lang="en-NZ" sz="1100" b="1" dirty="0">
                <a:solidFill>
                  <a:srgbClr val="000000"/>
                </a:solidFill>
                <a:effectLst/>
                <a:latin typeface="Calibri" panose="020F0502020204030204" pitchFamily="34" charset="0"/>
                <a:ea typeface="Arial" panose="020B0604020202020204" pitchFamily="34" charset="0"/>
              </a:rPr>
              <a:t>Disclosure:</a:t>
            </a:r>
            <a:r>
              <a:rPr lang="en-NZ" sz="1100" dirty="0">
                <a:effectLst/>
                <a:latin typeface="Arial" panose="020B0604020202020204" pitchFamily="34" charset="0"/>
                <a:ea typeface="Arial" panose="020B0604020202020204" pitchFamily="34" charset="0"/>
              </a:rPr>
              <a:t> </a:t>
            </a:r>
            <a:r>
              <a:rPr lang="en-US" sz="1000" dirty="0">
                <a:effectLst/>
                <a:latin typeface="Calibri" panose="020F0502020204030204" pitchFamily="34" charset="0"/>
                <a:ea typeface="Arial" panose="020B0604020202020204" pitchFamily="34" charset="0"/>
              </a:rPr>
              <a:t>Lisa </a:t>
            </a:r>
            <a:r>
              <a:rPr lang="en-US" sz="1000" dirty="0" err="1">
                <a:effectLst/>
                <a:latin typeface="Calibri" panose="020F0502020204030204" pitchFamily="34" charset="0"/>
                <a:ea typeface="Arial" panose="020B0604020202020204" pitchFamily="34" charset="0"/>
              </a:rPr>
              <a:t>Te</a:t>
            </a:r>
            <a:r>
              <a:rPr lang="en-US" sz="1000" dirty="0">
                <a:effectLst/>
                <a:latin typeface="Calibri" panose="020F0502020204030204" pitchFamily="34" charset="0"/>
                <a:ea typeface="Arial" panose="020B0604020202020204" pitchFamily="34" charset="0"/>
              </a:rPr>
              <a:t> </a:t>
            </a:r>
            <a:r>
              <a:rPr lang="en-US" sz="1000" dirty="0" err="1">
                <a:effectLst/>
                <a:latin typeface="Calibri" panose="020F0502020204030204" pitchFamily="34" charset="0"/>
                <a:ea typeface="Arial" panose="020B0604020202020204" pitchFamily="34" charset="0"/>
              </a:rPr>
              <a:t>Morenga</a:t>
            </a:r>
            <a:r>
              <a:rPr lang="en-US" sz="1000" dirty="0">
                <a:effectLst/>
                <a:latin typeface="Calibri" panose="020F0502020204030204" pitchFamily="34" charset="0"/>
                <a:ea typeface="Arial" panose="020B0604020202020204" pitchFamily="34" charset="0"/>
              </a:rPr>
              <a:t> and Nikki </a:t>
            </a:r>
            <a:r>
              <a:rPr lang="en-US" sz="1000" dirty="0" err="1">
                <a:effectLst/>
                <a:latin typeface="Calibri" panose="020F0502020204030204" pitchFamily="34" charset="0"/>
                <a:ea typeface="Arial" panose="020B0604020202020204" pitchFamily="34" charset="0"/>
              </a:rPr>
              <a:t>Renall</a:t>
            </a:r>
            <a:r>
              <a:rPr lang="en-US" sz="1000" dirty="0">
                <a:effectLst/>
                <a:latin typeface="Calibri" panose="020F0502020204030204" pitchFamily="34" charset="0"/>
                <a:ea typeface="Arial" panose="020B0604020202020204" pitchFamily="34" charset="0"/>
              </a:rPr>
              <a:t> are part of the Health Coalition Aotearoa Food Expert Panel</a:t>
            </a:r>
            <a:endParaRPr lang="en-NZ" sz="1100" dirty="0">
              <a:effectLst/>
              <a:latin typeface="Arial" panose="020B0604020202020204" pitchFamily="34" charset="0"/>
              <a:ea typeface="Arial" panose="020B0604020202020204" pitchFamily="34" charset="0"/>
            </a:endParaRPr>
          </a:p>
          <a:p>
            <a:r>
              <a:rPr lang="en-NZ" sz="1100" b="1" dirty="0">
                <a:solidFill>
                  <a:srgbClr val="000000"/>
                </a:solidFill>
                <a:effectLst/>
                <a:latin typeface="Calibri" panose="020F0502020204030204" pitchFamily="34" charset="0"/>
                <a:ea typeface="Arial" panose="020B0604020202020204" pitchFamily="34" charset="0"/>
              </a:rPr>
              <a:t> </a:t>
            </a:r>
            <a:endParaRPr lang="en-NZ" sz="1100" dirty="0">
              <a:effectLst/>
              <a:latin typeface="Arial" panose="020B0604020202020204" pitchFamily="34" charset="0"/>
              <a:ea typeface="Arial" panose="020B0604020202020204" pitchFamily="34" charset="0"/>
            </a:endParaRPr>
          </a:p>
        </p:txBody>
      </p:sp>
      <p:sp>
        <p:nvSpPr>
          <p:cNvPr id="3" name="TextBox 2">
            <a:extLst>
              <a:ext uri="{FF2B5EF4-FFF2-40B4-BE49-F238E27FC236}">
                <a16:creationId xmlns:a16="http://schemas.microsoft.com/office/drawing/2014/main" id="{9FB1F6BE-68FB-FCC6-1AAD-73C4BF157499}"/>
              </a:ext>
            </a:extLst>
          </p:cNvPr>
          <p:cNvSpPr txBox="1"/>
          <p:nvPr/>
        </p:nvSpPr>
        <p:spPr>
          <a:xfrm>
            <a:off x="2693379" y="9410539"/>
            <a:ext cx="10066294" cy="220748"/>
          </a:xfrm>
          <a:prstGeom prst="rect">
            <a:avLst/>
          </a:prstGeom>
          <a:noFill/>
        </p:spPr>
        <p:txBody>
          <a:bodyPr wrap="square" rtlCol="0">
            <a:spAutoFit/>
          </a:bodyPr>
          <a:lstStyle/>
          <a:p>
            <a:r>
              <a:rPr lang="en-NZ" sz="800" b="0" i="0" dirty="0">
                <a:solidFill>
                  <a:srgbClr val="000000"/>
                </a:solidFill>
                <a:effectLst/>
                <a:latin typeface="WordVisi_MSFontService"/>
              </a:rPr>
              <a:t>Feel free to use this example freely, but please acknowledge  the</a:t>
            </a:r>
            <a:r>
              <a:rPr lang="en-US" sz="800" b="0" i="0" dirty="0">
                <a:solidFill>
                  <a:srgbClr val="000000"/>
                </a:solidFill>
                <a:effectLst/>
                <a:latin typeface="Calibri" panose="020F0502020204030204" pitchFamily="34" charset="0"/>
              </a:rPr>
              <a:t> Office of the Prime Minister’s Chief Science Advisor and the Riddet Institute – Hannah McKerchar</a:t>
            </a:r>
            <a:endParaRPr lang="en-NZ" sz="800" dirty="0"/>
          </a:p>
        </p:txBody>
      </p:sp>
    </p:spTree>
    <p:extLst>
      <p:ext uri="{BB962C8B-B14F-4D97-AF65-F5344CB8AC3E}">
        <p14:creationId xmlns:p14="http://schemas.microsoft.com/office/powerpoint/2010/main" val="2475783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0448970-0719-4ce6-909e-4344916cfde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9DBEC0B7D7BB4380AC153773BC4A28" ma:contentTypeVersion="15" ma:contentTypeDescription="Create a new document." ma:contentTypeScope="" ma:versionID="6976f998c889db54722d0d384826f96e">
  <xsd:schema xmlns:xsd="http://www.w3.org/2001/XMLSchema" xmlns:xs="http://www.w3.org/2001/XMLSchema" xmlns:p="http://schemas.microsoft.com/office/2006/metadata/properties" xmlns:ns3="70448970-0719-4ce6-909e-4344916cfde2" xmlns:ns4="6f9232d4-a873-4b2f-9142-662788150c64" targetNamespace="http://schemas.microsoft.com/office/2006/metadata/properties" ma:root="true" ma:fieldsID="0f5aee87b9a70c9e800d6aff00469531" ns3:_="" ns4:_="">
    <xsd:import namespace="70448970-0719-4ce6-909e-4344916cfde2"/>
    <xsd:import namespace="6f9232d4-a873-4b2f-9142-662788150c6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448970-0719-4ce6-909e-4344916cfd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9232d4-a873-4b2f-9142-662788150c6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B22EEA-7998-477B-99D5-5D763893D9CE}">
  <ds:schemaRefs>
    <ds:schemaRef ds:uri="70448970-0719-4ce6-909e-4344916cfde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f9232d4-a873-4b2f-9142-662788150c64"/>
    <ds:schemaRef ds:uri="http://www.w3.org/XML/1998/namespace"/>
    <ds:schemaRef ds:uri="http://purl.org/dc/dcmitype/"/>
  </ds:schemaRefs>
</ds:datastoreItem>
</file>

<file path=customXml/itemProps2.xml><?xml version="1.0" encoding="utf-8"?>
<ds:datastoreItem xmlns:ds="http://schemas.openxmlformats.org/officeDocument/2006/customXml" ds:itemID="{320C9B6D-C560-4D87-99B4-3B564E4ADB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448970-0719-4ce6-909e-4344916cfde2"/>
    <ds:schemaRef ds:uri="6f9232d4-a873-4b2f-9142-662788150c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E5E0D2-156D-4FEA-9BE5-775E7D1E50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TotalTime>
  <Words>1360</Words>
  <Application>Microsoft Office PowerPoint</Application>
  <PresentationFormat>A3 Paper (297x420 mm)</PresentationFormat>
  <Paragraphs>75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Symbol</vt:lpstr>
      <vt:lpstr>Times New Roman</vt:lpstr>
      <vt:lpstr>WordVisi_MSFontService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McKerchar</dc:creator>
  <cp:lastModifiedBy>Wendy Shailer-Knight</cp:lastModifiedBy>
  <cp:revision>10</cp:revision>
  <dcterms:created xsi:type="dcterms:W3CDTF">2022-08-22T10:05:39Z</dcterms:created>
  <dcterms:modified xsi:type="dcterms:W3CDTF">2023-07-27T02:28:02Z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0x010100449DBEC0B7D7BB4380AC153773BC4A28</vt:lpwstr>
  </property>
  <property fmtid="{D5CDD505-2E9C-101B-9397-08002B2CF9AE}" pid="3" name="ClassificationContentMarkingFooterLocations">
    <vt:lpwstr>Office Theme:8</vt:lpwstr>
  </property>
  <property fmtid="{D5CDD505-2E9C-101B-9397-08002B2CF9AE}" pid="4" name="ClassificationContentMarkingFooterText">
    <vt:lpwstr>SENSITIVE</vt:lpwstr>
  </property>
  <property fmtid="{D5CDD505-2E9C-101B-9397-08002B2CF9AE}" pid="5" name="MSIP_Label_bd9e4d68-54d0-40a5-8c9a-85a36c87352c_Enabled">
    <vt:lpwstr>true</vt:lpwstr>
  </property>
  <property fmtid="{D5CDD505-2E9C-101B-9397-08002B2CF9AE}" pid="6" name="MSIP_Label_bd9e4d68-54d0-40a5-8c9a-85a36c87352c_SetDate">
    <vt:lpwstr>2023-07-18T22:10:10Z</vt:lpwstr>
  </property>
  <property fmtid="{D5CDD505-2E9C-101B-9397-08002B2CF9AE}" pid="7" name="MSIP_Label_bd9e4d68-54d0-40a5-8c9a-85a36c87352c_Method">
    <vt:lpwstr>Privileged</vt:lpwstr>
  </property>
  <property fmtid="{D5CDD505-2E9C-101B-9397-08002B2CF9AE}" pid="8" name="MSIP_Label_bd9e4d68-54d0-40a5-8c9a-85a36c87352c_Name">
    <vt:lpwstr>Unclassified</vt:lpwstr>
  </property>
  <property fmtid="{D5CDD505-2E9C-101B-9397-08002B2CF9AE}" pid="9" name="MSIP_Label_bd9e4d68-54d0-40a5-8c9a-85a36c87352c_SiteId">
    <vt:lpwstr>388728e1-bbd0-4378-98dc-f8682e644300</vt:lpwstr>
  </property>
  <property fmtid="{D5CDD505-2E9C-101B-9397-08002B2CF9AE}" pid="10" name="MSIP_Label_bd9e4d68-54d0-40a5-8c9a-85a36c87352c_ActionId">
    <vt:lpwstr>9064c556-2556-4534-be6d-8c28493500cb</vt:lpwstr>
  </property>
  <property fmtid="{D5CDD505-2E9C-101B-9397-08002B2CF9AE}" pid="11" name="MSIP_Label_bd9e4d68-54d0-40a5-8c9a-85a36c87352c_ContentBits">
    <vt:lpwstr>0</vt:lpwstr>
  </property>
</Properties>
</file>